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Zakładka musi zgadzać się z kontem: konto biura rachunkowego wpuszczamy tylko przez „Biuro rachunkowe”, a dłużnik loguje się kodem przez „Dłużnik”.</a:t>
            </a:r>
          </a:p>
          <a:p>
            <a:r>
              <a:t>• Nie pamiętasz hasła - link „Zapomniałeś hasła?” pod polem hasła wysyła wiadomość ze zmianą hasła na Twój adres.</a:t>
            </a:r>
          </a:p>
          <a:p>
            <a:r>
              <a:t>• Przy pierwszym wejściu wita Cię krótki kreator: Sprawdź dane firmy → Konto do wypłat → Wgraj fakturę → Gotowe!. Możesz go pominąć - na stronie głównej zostaje stała checklista „Pierwsze kroki”, która sama pilnuje, czego jeszcze brakuje.</a:t>
            </a:r>
          </a:p>
          <a:p>
            <a:r>
              <a:t>• Sesja wygasa po 10 minutach. Licznik w nagłówku pokazuje czas, minutę przed końcem pyta i przyciskiem „Przedłuż o 5 minut” zostajesz zalogowany. To bezpiecznik - w panelu widać dane finansowe Twojej firmy.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Kafle: „Niezapłacone faktury” (kapitał pozostały do spłaty), „Odsetki + rekompensata (opłacone po terminie)” - roszczenie z faktur, które dłużnik uregulował po terminie, „Aktywne sprawy” (sprawy niedomknięte) i „Dłużnicy w windykacji” (sprawy z podpisaną umową).</a:t>
            </a:r>
          </a:p>
          <a:p>
            <a:r>
              <a:t>• Kwoty w kaflach są TWOJE: kapitał niezapłaconych faktur w 100%, a odsetki i rekompensata z faktur opłaconych po terminie już po naszym wynagrodzeniu 50% + VAT - nie musisz nic przeliczać.</a:t>
            </a:r>
          </a:p>
          <a:p>
            <a:r>
              <a:t>• Pasek „Pierwsze kroki” pokazuje, ile z czterech startowych zadań masz gotowych (konto do wypłat, faktury, wyciągi, akceptacja wyceny); każdy krok ma przycisk prowadzący na miejsce. Pasek zwija się przyciskiem i znika sam po skompletowaniu.</a:t>
            </a:r>
          </a:p>
          <a:p>
            <a:r>
              <a:t>• Brak poprawnego IBAN-u to pomarańczowe ostrzeżenie z przyciskiem „Otwórz ustawienia” - bez rachunku nie przelejemy Ci środków i nie zlecisz windykacji.</a:t>
            </a:r>
          </a:p>
          <a:p>
            <a:r>
              <a:t>• W nagłówku panelu masz przycisk odświeżenia danych, dzwonek powiadomień z licznikiem (kliknięcie powiadomienia otwiera jego pełny opis w oknie na środku ekranu) oraz licznik sesji; „Instrukcja obsługi” i „Wyloguj” są w stopce lewego menu.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Model jest prosty i bez opłat wstępnych: dochodzimy całej wierzytelności - kapitał niezapłaconych faktur wraca do Ciebie w 100% (razem ze zwróconą opłatą sądową), a naszym wynagrodzeniem są odsetki i rekompensata (art. 10): z faktur niezapłaconych w całości, z faktur zapłaconych po terminie po połowie w ujęciu netto.</a:t>
            </a:r>
          </a:p>
          <a:p>
            <a:r>
              <a:t>• Z odsetek i rekompensaty od faktur zapłaconych po terminie na Twoje konto trafia kasowo około 38,5% (po odliczeniu VAT z naszej faktury) - dlatego wszystkie kwoty „dla Ciebie” w panelu są już przeliczone.</a:t>
            </a:r>
          </a:p>
          <a:p>
            <a:r>
              <a:t>• Dopóki nie ma rozliczeń, karta pokazuje 0,00 PLN - pierwsza wypłata pojawi się tu automatycznie po spłacie dłużnika.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Obsługujemy m.in. wFirma, inFakt, Comarch ERP Optima, Fakturownia, Symfonia - przycisk „Podłącz księgowość” prowadzi do zakładki Integracje.</a:t>
            </a:r>
          </a:p>
          <a:p>
            <a:r>
              <a:t>• Gdy połączenie działa, baner zmienia się w zielone „Księgowość podłączona - windykacja działa automatycznie” z przyciskiem „Zarządzaj”.</a:t>
            </a:r>
          </a:p>
          <a:p>
            <a:r>
              <a:t>• Synchronizacja chodzi codziennie w tle; nowe zaległości same tworzą sprawy, a Ty dostajesz powiadomienie i akceptujesz wycenę.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Najechanie na słupek wyświetla dokładną kwotę danego miesiąca.</a:t>
            </a:r>
          </a:p>
          <a:p>
            <a:r>
              <a:t>• Dopóki nie ma rozliczeń, w miejscu wykresu widnieje informacja, że pojawią się tu po pierwszej windykacji.</a:t>
            </a:r>
          </a:p>
          <a:p>
            <a:r>
              <a:t>• Wykres liczy wypłaty zrealizowane na Twoje konto - pełne rozliczenie każdej z nich znajdziesz w zakładce Wypłaty.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Każda pozycja to nazwa, NIP, liczba przeterminowanych faktur i kwota - również w ujęciu netto dla Ciebie.</a:t>
            </a:r>
          </a:p>
          <a:p>
            <a:r>
              <a:t>• Ranking bierze wyłącznie sprawy z otwartym roszczeniem, więc spłacone i domknięte z niego wypadają.</a:t>
            </a:r>
          </a:p>
          <a:p>
            <a:r>
              <a:t>• Przycisk „Wszyscy dłużnicy” przenosi do listy spraw, gdzie zobaczysz etap każdej z nich.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Po prawej dwa liczniki: sprawy zakończone i sprawy w toku - liczone na tym samym zbiorze, co kafel „Aktywne sprawy”, więc nigdy się nie rozjadą.</a:t>
            </a:r>
          </a:p>
          <a:p>
            <a:r>
              <a:t>• Karta prognozy podaje przewidywaną kwotę dla Ciebie (netto) i pasmo szansy spłaty; podpis mówi, z ilu faktur nieopłaconych i zapłaconych po terminie została policzona.</a:t>
            </a:r>
          </a:p>
          <a:p>
            <a:r>
              <a:t>• Prognoza spada z każdą wpłatą dłużnika - niezależnie od tego, czy wpłata przyszła z wyciągu, czy na nasz rachunek inkaso.</a:t>
            </a:r>
          </a:p>
          <a:p>
            <a:r>
              <a:t>• Sekcja pojawia się tylko wtedy, gdy masz otwarte faktury albo jakiekolwiek sprawy.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Na karcie: nazwa i NIP dłużnika, numer sprawy, liczba przeterminowanych faktur, „Twoja kwota” (kapitał w całości oraz odsetki i rekompensata po naszym wynagrodzeniu) z rozbiciem na kapitał oraz odsetki i rekompensatę, a pod nazwą jedno zdanie o tym, co się właśnie dzieje.</a:t>
            </a:r>
          </a:p>
          <a:p>
            <a:r>
              <a:t>• Pasek etapów prowadzi przez cały łańcuch sprawy: konto, dokumenty i analiza, wycena, zlecenie windykacji, umowa wysłana i podpisana, wezwanie, ostateczne wezwanie, droga sądowa, pozew w sądzie, nakaz zapłaty, sprzeciw, proces, prawomocne orzeczenie, egzekucja komornicza, wypłata, zakończenie. Etapy zapalają się same z realnych zdarzeń.</a:t>
            </a:r>
          </a:p>
          <a:p>
            <a:r>
              <a:t>• Filtr statusów (czeka na Twoją decyzję / w toku / odzyskane / zakończone i odrzucone), sortowanie (kwota, data, dłużnik A–Z), przełącznik widoku kart i tabeli oraz przycisk „Ostatni import (24h)” zawężają listę; wyszukiwarka działa po numerze sprawy, NIP-ie i nazwie dłużnika.</a:t>
            </a:r>
          </a:p>
          <a:p>
            <a:r>
              <a:t>• „Zobacz szczegóły” otwiera pełną kartę sprawy, a „Usuń sprawę” tylko ukrywa ją na Twojej liście.</a:t>
            </a:r>
          </a:p>
          <a:p>
            <a:r>
              <a:t>• Zakładka Faktury to pojedyncze faktury ze statusem płatności, wynikiem weryfikacji i oceną gotowości do pozwu (z eksportem CSV), a zakładka Wpłaty - historia podjętych działań windykacyjnych, czyli spłaty od dłużników rozliczone na kapitał, odsetki i rekompensatę.</a:t>
            </a:r>
          </a:p>
          <a:p>
            <a:r>
              <a:t>• Pełna spłata domyka sprawę sama - niezależnie od kanału wpłaty (przelew na rachunek kancelarii albo płatność online dłużnika, także już po skierowaniu pozwu): faktury zostają rozliczone, ogłoszenie znika z giełdy długów, a sprawa przechodzi do archiwum i schodzi z aktywnych 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Jedyny warunek to poprawny IBAN do wypłat w Ustawieniach firmy - bez niego przycisk jest zablokowany, a panel pokazuje ostrzeżenie z linkiem na miejsce.</a:t>
            </a:r>
          </a:p>
          <a:p>
            <a:r>
              <a:t>• Umowa, zamówienie czy potwierdzenie zlecenia są OPCJONALNE: nakaz zapłaty w postępowaniu upominawczym zapada na podstawie faktur. Dokument transakcyjny poprosimy osobnym pismem dopiero wtedy, gdy dłużnik wniesie sprzeciw.</a:t>
            </a:r>
          </a:p>
          <a:p>
            <a:r>
              <a:t>• Masz wiele spraw naraz? Pasek nad listą pozwala zaznaczyć wybrane i kliknąć „Akceptuj zaznaczone”, albo „Akceptuj wszystkie” dla wszystkich czekających na decyzję. Zlecenia idą po kolei - nie zamykaj karty, dopóki licznik nie dobiegnie końca.</a:t>
            </a:r>
          </a:p>
          <a:p>
            <a:r>
              <a:t>• Po akceptacji generujemy umowę windykacji z pełnomocnictwami i wysyłamy Ci link do podpisu elektronicznego. Jeden podpis obejmuje wszystkie sprawy oczekujące na podpis.</a:t>
            </a:r>
          </a:p>
          <a:p>
            <a:r>
              <a:t>• Część spraw przechodzi jeszcze krótką weryfikację po naszej stronie (zwykle do jednego dnia roboczego) - sprawa czeka wtedy ze statusem „Wycena zaakceptowana - finalizujemy szczegóły”.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Etapy: rejestracja sprawy, analiza dokumentów, wycena, zlecenie windykacji, umowa wysłana i podpisana, wezwanie do zapłaty, ostateczne przedsądowe wezwanie, skierowanie na drogę sądową, złożenie pozwu, nakaz zapłaty, ewentualny sprzeciw i proces, prawomocne orzeczenie, egzekucja komornicza, wypłata środków, zakończenie sprawy. Aktywny etap pulsuje, a kroki wymagające Twojego działania mają przycisk (np. „Podpisz teraz”).</a:t>
            </a:r>
          </a:p>
          <a:p>
            <a:r>
              <a:t>• Miękkie pierwsze wezwanie do dłużnika (e-mail i SMS) wychodzi automatycznie po podpisaniu umowy - nie musisz o nic prosić.</a:t>
            </a:r>
          </a:p>
          <a:p>
            <a:r>
              <a:t>• Sekcja „Dokumenty podstawy prawnej” z oznaczeniem OPCJONALNE zmienia się w czerwone „WYMAGANE - SPRZECIW DŁUŻNIKA”, gdy dłużnik zaskarży nakaz. Wtedy wgraj umowę, zamówienie, potwierdzenie zlecenia, CMR albo WZ.</a:t>
            </a:r>
          </a:p>
          <a:p>
            <a:r>
              <a:t>• Niżej tabela „Faktury w sprawie” (numer, data wystawienia, termin, zapłacono, kwota) i „Dokumenty sprawy” - umowa windykacji, wysłane wezwania i pozew do pobrania.</a:t>
            </a:r>
          </a:p>
          <a:p>
            <a:r>
              <a:t>• Na końcu karta „Kontakt w sprawie tej windykacji”: dane Twojego opiekuna albo gotowy e-mail do kancelarii z numerem sprawy w tytule.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Krok 1 - faktury: wrzuć WSZYSTKIE pliki naraz, choćby kilka tysięcy. Nie dziel ich na dłużników; z każdej faktury odczytujemy nabywcę, kwotę i termin (OCR), a sprawy powstają same.</a:t>
            </a:r>
          </a:p>
          <a:p>
            <a:r>
              <a:t>• Przyjmujemy faktury z terminem płatności w okresie nieprzedawnionym (art. 118 KC) - starsze odrzucamy i mówimy o tym wprost.</a:t>
            </a:r>
          </a:p>
          <a:p>
            <a:r>
              <a:t>• Krok 2 - wyciągi bankowe w dwóch odmianach: MT940, CSV lub Excel (parsujemy je i parujemy wpłaty z fakturami) oraz wyciąg PDF pobrany z bankowości, który ma kwalifikowany podpis banku i jest dowodem dla sądu. Wgrywasz raz i zostają na zawsze.</a:t>
            </a:r>
          </a:p>
          <a:p>
            <a:r>
              <a:t>• Panel sam wskaże brakujące okresy: jeśli w miesiącu były wpłaty od dłużników, poprosi o wyciąg właśnie za ten miesiąc.</a:t>
            </a:r>
          </a:p>
          <a:p>
            <a:r>
              <a:t>• Nad krokami czuwa checklista wymagań: dopóki czegoś brakuje, ma nagłówek „Brakuje N z M wymagań - wycena niedostępna”, a po skompletowaniu „Komplet dokumentów - sprawa gotowa do wyceny”. Wyciąg MT940/CSV nie jest dowodem dla sądu - dowodem jest PDF z bankowości (kwalifikowany podpis banku), dlatego oba wgrywamy.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W sekcji: tabela faktur z dniami opóźnienia, odsetkami ustawowymi i rekompensatą (40/70/100 EUR), sparowana z wgranymi wyciągami. Wpłaty, które już do nas trafiły, są od kwoty odliczone.</a:t>
            </a:r>
          </a:p>
          <a:p>
            <a:r>
              <a:t>• Chipy kompletności (Faktury, Dokumenty transakcji, E-mail, Telefon) pokazują, czego brakuje. Uzupełnij e-mail i telefon dłużnika - na te kanały idzie pierwsze wezwanie.</a:t>
            </a:r>
          </a:p>
          <a:p>
            <a:r>
              <a:t>• Przycisk „Zapisz sprawę” domyka sekcję; gdy jest kompletna, wysyłamy umowę z pełnomocnictwami do e-podpisu.</a:t>
            </a:r>
          </a:p>
          <a:p>
            <a:r>
              <a:t>• Każda sprawa dostaje osobny komplet dokumentów, ale podpisujesz tylko RAZ - jeden podpis obejmuje wszystkie sprawy czekające na podpis.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W „Systemach Chmurowych (API)” wybierasz dostawcę: wFirma, Fakturownia, SaldeoSMART, Scanye, inFakt lub iFirma.</a:t>
            </a:r>
          </a:p>
          <a:p>
            <a:r>
              <a:t>• Wklejasz klucz API (opcjonalnie NIP wierzyciela), klikasz „Testuj połączenie” - sprawdzamy dostęp bez importu - a potem „Zapisz i połącz”.</a:t>
            </a:r>
          </a:p>
          <a:p>
            <a:r>
              <a:t>• Od tej pory przeterminowane, nieopłacone faktury pobierają się automatycznie każdej nocy; przycisk „Synchronizuj” wymusza pobranie od ręki.</a:t>
            </a:r>
          </a:p>
          <a:p>
            <a:r>
              <a:t>• Przy każdej karcie jest przewodnik krok po kroku, skąd wziąć klucz API w danym programie.</a:t>
            </a:r>
          </a:p>
          <a:p>
            <a:r>
              <a:t>• Podzakładka „API dla programistów” to nasze publiczne API z własnymi kluczami - dla firm, które chcą wypychać faktury z autorskiego systemu.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Klikasz „Generuj integrację” - panel tworzy dedykowany skrypt Python (.py) oraz Webhook URL.</a:t>
            </a:r>
          </a:p>
          <a:p>
            <a:r>
              <a:t>• Plik i adres przekazujesz działowi IT; po uruchomieniu na serwerze z bazą Twój system sam wypycha nieopłacone faktury do Prometheus.</a:t>
            </a:r>
          </a:p>
          <a:p>
            <a:r>
              <a:t>• Skrypt i adres skopiujesz w każdej chwili z okna „Skrypt &amp; Webhook” - nie trzeba generować ich ponownie.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Z Comarch ERP Optima eksportujesz rejestr sprzedaży do XML, z Symfonii do CSV (średnik jako separator).</a:t>
            </a:r>
          </a:p>
          <a:p>
            <a:r>
              <a:t>• Plik do 5 MB wgrywasz w podzakładce „Import z pliku (XML / CSV)” - sami wybierzemy z niego przeterminowane, nieopłacone faktury.</a:t>
            </a:r>
          </a:p>
          <a:p>
            <a:r>
              <a:t>• Przycisk „Szablon” pobiera przykładowy plik z wymaganą strukturą kolumn, jeśli chcesz przygotować dane ręcznie.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Umowy obsługi (ze statusem podpisu), Pisma i potwierdzenia (wysłane wezwania, pozew z sygnaturą akt), „Noty - koszty sądowe”, Rozliczenia spłat oraz Dokumenty źródłowe (wgrana podstawa prawna).</a:t>
            </a:r>
          </a:p>
          <a:p>
            <a:r>
              <a:t>• Wyszukiwarka działa po nazwie dokumentu, sprawie i sygnaturze; każdy plik otwierasz lub pobierasz jednym kliknięciem.</a:t>
            </a:r>
          </a:p>
          <a:p>
            <a:r>
              <a:t>• Nota za koszty sądowe ma przycisk „Zapłać online” - płatność idzie przez bramkę Autopay (BLIK, karta, przelew), a bieg sprawy nie czeka kilku dni na przelew. To NOTA, nie faktura: opłata sądowa jest bez VAT-u. Po podpisaniu umowy koszty ponosisz dopiero w sądzie i u komornika - opłatę sądową (art. 13 u.k.s.c.), która wraca do Ciebie razem z odzyskaną kwotą, i opłaty urzędowe.</a:t>
            </a:r>
          </a:p>
          <a:p>
            <a:r>
              <a:t>• Dokumenty urzędowe, których oryginały leżą w aktach kancelarii, mają oznaczenie „w aktach” zamiast przycisku pobierania.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Dla każdego roku: suma i liczba otrzymanych wypłat, koszty sądowe wraz z kwotą już zapłaconą oraz saldo.</a:t>
            </a:r>
          </a:p>
          <a:p>
            <a:r>
              <a:t>• Zestawienie zbiorcze i pojedyncze lata wyeksportujesz do CSV albo wydrukujesz - bez szukania po mailach.</a:t>
            </a:r>
          </a:p>
          <a:p>
            <a:r>
              <a:t>• To materiał pomocniczy; podstawą rozliczeń pozostają oryginalne dokumenty z pierwszej podzakładki.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Wiersz to jedno rozliczenie: data wpływu, dłużnik, kwota i status - „Wypłacone”, „Spłacono - w rozliczeniu”, „Do rozliczenia”, „Faktura wystawiona” albo „Oczekuje na inkaso”.</a:t>
            </a:r>
          </a:p>
          <a:p>
            <a:r>
              <a:t>• Rozwinięcie wiersza pokazuje pełne rozliczenie: wpływ od dłużnika, kwotę odzyskaną, Twój udział, zwrot opłaty sądowej, „Do wypłaty razem”, nasze wynagrodzenie brutto, numer faktury, datę wypłaty i rachunek (z przyciskiem kopiowania).</a:t>
            </a:r>
          </a:p>
          <a:p>
            <a:r>
              <a:t>• Po prawej stronie rozwiniętego wiersza jest sprawa, z której przyszły pieniądze - z NIP-em, sygnaturą i przyciskiem „Otwórz sprawę”.</a:t>
            </a:r>
          </a:p>
          <a:p>
            <a:r>
              <a:t>• Wyszukiwarka działa po dłużniku, NIP-ie, sygnaturze, fakturze i IBAN-ie, filtr zakresu zawęża do 30 dni, 3 lub 12 miesięcy; przycisk „Eksport CSV” zabiera całą przefiltrowaną listę do księgowości.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Twój link ma postać /r/TWÓJ-KOD - obok są przyciski „Kopiuj” i „Udostępnij”. Możesz też wpisać adres e-mail i wysłać zaproszenie naszą wiadomością (odpowiedź wróci na Twój adres).</a:t>
            </a:r>
          </a:p>
          <a:p>
            <a:r>
              <a:t>• Nagroda to 1% naszego wynagrodzenia z odzyskanych odsetek i rekompensaty poleconej firmy - naliczana od każdej odzyskanej należności ubocznej, po zakończeniu miesiąca.</a:t>
            </a:r>
          </a:p>
          <a:p>
            <a:r>
              <a:t>• Kafle KPI pokazują nagrody w tym miesiącu, oczekujące na wypłatę, wypłacone i łącznie naliczone; niżej rośnie lista poleconych firm ze statusem.</a:t>
            </a:r>
          </a:p>
          <a:p>
            <a:r>
              <a:t>• Żeby otrzymać wypłatę nagrody, musisz mieć uzupełnione dane firmy i numer konta w Ustawieniach.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Dane stałe z rejestru (nazwa, NIP, REGON, KRS) są tylko do odczytu; dane kontaktowe i adres edytujesz swobodnie i zapisujesz przyciskiem „Zapisz zmiany”.</a:t>
            </a:r>
          </a:p>
          <a:p>
            <a:r>
              <a:t>• Najważniejsze pole to IBAN do wypłat z Prometheus - bez niego nie zlecisz windykacji ani nie otrzymasz środków. Drugi, opcjonalny IBAN to rachunek, na który dłużnicy wpłacali z faktur; pomaga weryfikować przelewy.</a:t>
            </a:r>
          </a:p>
          <a:p>
            <a:r>
              <a:t>• Niżej: powiadomienia push na urządzenie, preferencje powiadomień e-mail, eksport wszystkich danych (RODO art. 20) i usunięcie konta (RODO art. 17).</a:t>
            </a:r>
          </a:p>
          <a:p>
            <a:r>
              <a:t>• Pełną historię powiadomień otwierasz z dzwonka w nagłówku, przyciskiem „Zobacz wszystkie” - z możliwością oznaczenia wszystkich jako przeczytane.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• Zmieniasz tu hasło i włączasz dwuskładnikowe uwierzytelnianie (2FA): skanujesz kod QR aplikacją (Google Authenticator, Authy), wpisujesz sześciocyfrowy kod i od tej pory logowanie wymaga telefonu.</a:t>
            </a:r>
          </a:p>
          <a:p>
            <a:r>
              <a:t>• Szczególnie zalecamy 2FA, gdy masz uzupełniony IBAN do wypłat.</a:t>
            </a:r>
          </a:p>
          <a:p>
            <a:r>
              <a:t>• Na dole podejrzysz aktywne sesje logowania - zobaczysz, z ilu urządzeń jesteś zalogowany.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788920"/>
            <a:ext cx="12191695" cy="54864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28016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D4AF37"/>
                </a:solidFill>
                <a:latin typeface="Calibri"/>
              </a:rPr>
              <a:t>PROMETHEUS LEGAL OFFICE · INSTRUKCJA OBSŁUGI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1005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000" b="1">
                <a:solidFill>
                  <a:srgbClr val="E8EEF7"/>
                </a:solidFill>
                <a:latin typeface="Calibri"/>
              </a:rPr>
              <a:t>Panel wierzyciela (klienta)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08960"/>
            <a:ext cx="1033272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9FB1C9"/>
                </a:solidFill>
                <a:latin typeface="Calibri"/>
              </a:rPr>
              <a:t>Panel wierzyciela służy do zlecania i śledzenia windykacji Twoich należności. Wgrywasz faktury (albo podłączasz księgowość i dzieje się to samo), akceptujesz wyceny, obserwujesz oś czasu każdej sprawy, pobierasz dokumenty, rozliczasz wypłaty i możesz polecać Prometheus znajomym firmom. Dochodzimy od dłużników całej wierzytelności: kapitału niezapłaconych faktur, odsetek za opóźnienie i rekompensaty (art. 10). Kapitał wraca do Ciebie w 100%, naszym wynagrodzeniem są odsetki i rekompensata - z faktur niezapłaconych w całości, z zapłaconych po terminie po połowie - a z góry nie płacisz nam ani złotówki. Lewe menu ma osiem pozycji (Strona główna, Moje sprawy, Wgraj dokumenty, Integracje, Portal dokumentów, Wypłaty, Polecenia znajomym, Ustawienia), a na telefonie zastępuje je dolny pasek. Poniżej każda sekcja po kolei, w tej samej kolejności co menu.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60350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D4AF37"/>
                </a:solidFill>
                <a:latin typeface="Calibri"/>
              </a:rPr>
              <a:t>21 funkcji · krok po kroku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Logowanie do panelu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 / 21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Wybierz „Klient” i zaloguj się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Wejście do panelu zajmuje kilka sekund: przełącznik u góry formularza ma trzy rodzaje logowania - wybierz „Klient”, podaj e-mail i hasło konta wierzyciela.</a:t>
            </a:r>
          </a:p>
        </p:txBody>
      </p:sp>
      <p:pic>
        <p:nvPicPr>
          <p:cNvPr id="11" name="Picture 10" descr="00-logowan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Strona główna - przegląd wierzytelności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 / 21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Sprawdź cztery kafle i checklistę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Strona główna to jedno spojrzenie na stan Twoich wierzytelności - cztery kafle liczb, a nad nimi to, co wymaga Twojej reakcji.</a:t>
            </a:r>
          </a:p>
        </p:txBody>
      </p:sp>
      <p:pic>
        <p:nvPicPr>
          <p:cNvPr id="11" name="Picture 10" descr="10-dashbo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Wypłacono łącznie i historia wypłat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3 / 21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Kliknij „Historia wypłat”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Wyróżniona karta u góry pokazuje „Wypłacono łącznie” - sumę środków, które faktycznie trafiły na Twoje konto (już po podziale), a przycisk „Historia wypłat” otwiera pełne zestawienie rozliczeń.</a:t>
            </a:r>
          </a:p>
        </p:txBody>
      </p:sp>
      <p:pic>
        <p:nvPicPr>
          <p:cNvPr id="11" name="Picture 10" descr="11-prognoz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Windykacja automatyczna z księgowości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4 / 21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Kliknij „Podłącz księgowość”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Baner automatyzacji to najkrótsza droga do windykacji bez ręcznej pracy: po podłączeniu programu księgowego przeterminowane, nieopłacone faktury trafiają do nas same.</a:t>
            </a:r>
          </a:p>
        </p:txBody>
      </p:sp>
      <p:pic>
        <p:nvPicPr>
          <p:cNvPr id="11" name="Picture 10" descr="12-automatyzacj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Ile zarobiłeś - wykres 12 miesięcy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5 / 21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Najedź na słupek, by zobaczyć kwotę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Wykres „Ile zarobiłeś (ostatnie 12 miesięcy)” pokazuje Twoje wypłaty z Prometheus miesiąc po miesiącu.</a:t>
            </a:r>
          </a:p>
        </p:txBody>
      </p:sp>
      <p:pic>
        <p:nvPicPr>
          <p:cNvPr id="11" name="Picture 10" descr="13-wykr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Top dłużnicy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6 / 21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Kliknij „Wszyscy dłużnicy”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Lista „Top dłużnicy” zestawia pięciu kontrahentów, u których leży najwięcej Twoich pieniędzy.</a:t>
            </a:r>
          </a:p>
        </p:txBody>
      </p:sp>
      <p:pic>
        <p:nvPicPr>
          <p:cNvPr id="11" name="Picture 10" descr="14-top-dluznic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Skuteczność i prognoza spłaty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7 / 21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Porównaj zakończone i w toku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Sekcja „Skuteczność i prognoza spłaty” odpowiada na dwa pytania: ile spraw już się zamknęło i ile pieniędzy realnie możesz odzyskać.</a:t>
            </a:r>
          </a:p>
        </p:txBody>
      </p:sp>
      <p:pic>
        <p:nvPicPr>
          <p:cNvPr id="11" name="Picture 10" descr="15-skutecznos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Moje sprawy - lista, etapy i portfel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8 / 21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Filtruj po statusie albo szukaj dłużnika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„Moje sprawy” to portfel windykacji: jedna karta = jedna sprawa przeciw jednemu dłużnikowi. Nad listą są trzy zakładki portfela - Sprawy, Faktury i Wpłaty.</a:t>
            </a:r>
          </a:p>
        </p:txBody>
      </p:sp>
      <p:pic>
        <p:nvPicPr>
          <p:cNvPr id="11" name="Picture 10" descr="20-sprawy-lis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Akceptacja wyceny - zlecenie windykacji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9 / 21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Kliknij „Akceptuj i zleć windykację”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Gdy wycena jest gotowa („Wycena gotowa - czeka na Twoją akceptację”), jedno kliknięcie uruchamia windykację.</a:t>
            </a:r>
          </a:p>
        </p:txBody>
      </p:sp>
      <p:pic>
        <p:nvPicPr>
          <p:cNvPr id="11" name="Picture 10" descr="21-akceptacja-ofer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Szczegóły sprawy - oś czasu i dokumenty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10 / 21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Przejrzyj „Historia i etapy sprawy”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Karta sprawy to jej pełna historia: oś czasu „Historia i etapy sprawy” pokazuje z datami wszystko, co się stało i co jest następne.</a:t>
            </a:r>
          </a:p>
        </p:txBody>
      </p:sp>
      <p:pic>
        <p:nvPicPr>
          <p:cNvPr id="11" name="Picture 10" descr="22-szczegoly-spraw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Wgraj dokumenty - faktury i wyciągi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11 / 21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Wgraj wszystkie faktury naraz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Zakładka „Wgraj dokumenty” to jedyne miejsce, w którym rozpoczynasz windykację. Trzy kafle na górze pokazują postęp: Krok 1 Faktury, Krok 2 Wyciągi bankowe, Krok 3 Twoje sprawy.</a:t>
            </a:r>
          </a:p>
        </p:txBody>
      </p:sp>
      <p:pic>
        <p:nvPicPr>
          <p:cNvPr id="11" name="Picture 10" descr="30-wgraj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Twoje sprawy - jeden podpis na wszystkie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12 / 21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Uzupełnij dane i kliknij „Zapisz sprawę”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Krok 3 grupuje wgrane faktury w sekcje - po jednej na każdego wykrytego dłużnika (Dłużnik 1, Dłużnik 2, …). To Twoja lista spraw przed zleceniem.</a:t>
            </a:r>
          </a:p>
        </p:txBody>
      </p:sp>
      <p:pic>
        <p:nvPicPr>
          <p:cNvPr id="11" name="Picture 10" descr="31-sekcje-dluznik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Integracje księgowe - systemy chmurowe (API)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13 / 21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Wklej klucz API i testuj połączenie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Zakładka Integracje łączy panel z Twoją księgowością i ma cztery podzakładki: Systemy Chmurowe (API), Import z pliku (XML/CSV), Systemy Lokalne (ERP/Webhook) oraz API dla programistów.</a:t>
            </a:r>
          </a:p>
        </p:txBody>
      </p:sp>
      <p:pic>
        <p:nvPicPr>
          <p:cNvPr id="11" name="Picture 10" descr="40-integracj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Integracje ERP (Optima, Symfonia i inne)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14 / 21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Kliknij „Generuj integrację”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Podzakładka „Systemy Lokalne (ERP / Webhook)” obsługuje programy instalowane na Twoim serwerze: Comarch ERP Optima, Insert, Enova365, Symfonia, WAPRO, RAKS i własne bazy SQL.</a:t>
            </a:r>
          </a:p>
        </p:txBody>
      </p:sp>
      <p:pic>
        <p:nvPicPr>
          <p:cNvPr id="11" name="Picture 10" descr="41-integracje-er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Import z pliku (XML/CSV)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15 / 21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Wgraj plik XML albo CSV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Najprostsza droga, bez żadnej konfiguracji: eksport z księgowości i jeden plik.</a:t>
            </a:r>
          </a:p>
        </p:txBody>
      </p:sp>
      <p:pic>
        <p:nvPicPr>
          <p:cNvPr id="11" name="Picture 10" descr="42-integracje-plik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Portal dokumentów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16 / 21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Filtruj kategorią i pobierz plik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Portal dokumentów zbiera w jednym miejscu wszystkie dokumenty Twoich spraw, z filtrem pięciu kategorii.</a:t>
            </a:r>
          </a:p>
        </p:txBody>
      </p:sp>
      <p:pic>
        <p:nvPicPr>
          <p:cNvPr id="11" name="Picture 10" descr="50-dokumen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Roczne zestawienia (PIT/CIT)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17 / 21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Wyeksportuj rok do CSV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Druga podzakładka „Roczne zestawienia (PIT/CIT)” to gotowa pomoc dla księgowości przy rozliczeniu roku.</a:t>
            </a:r>
          </a:p>
        </p:txBody>
      </p:sp>
      <p:pic>
        <p:nvPicPr>
          <p:cNvPr id="11" name="Picture 10" descr="51-zestawienia-rocz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Wypłaty - rozliczenia windykacji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18 / 21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Rozwiń wiersz, by zobaczyć rozliczenie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Zakładka „Wypłaty” pokazuje każdą złotówkę odzyskaną od Twoich dłużników i Twój udział w niej. W nagłówku trzy sumy: Odzyskano, Wypłacone i Do wypłaty.</a:t>
            </a:r>
          </a:p>
        </p:txBody>
      </p:sp>
      <p:pic>
        <p:nvPicPr>
          <p:cNvPr id="11" name="Picture 10" descr="60-wypla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Polecenia znajomym - 1% prowizji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19 / 21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Skopiuj link albo wyślij zaproszenie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Program poleceń działa w trzech krokach: wysyłasz znajomej firmie swój link, ona powierza nam sprawy, a Ty dostajesz udział w naszym wynagrodzeniu.</a:t>
            </a:r>
          </a:p>
        </p:txBody>
      </p:sp>
      <p:pic>
        <p:nvPicPr>
          <p:cNvPr id="11" name="Picture 10" descr="70-polecen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Ustawienia - dane firmy i rachunki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20 / 21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Wpisz IBAN do wypłat i zapisz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Ustawienia mają dwie podzakładki - Firma i Bezpieczeństwo. W „Firmie” trzymamy wszystko, co potrzebne do wypłaty i kontaktu.</a:t>
            </a:r>
          </a:p>
        </p:txBody>
      </p:sp>
      <p:pic>
        <p:nvPicPr>
          <p:cNvPr id="11" name="Picture 10" descr="80-ustawien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C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09728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D4AF37"/>
                </a:solidFill>
                <a:latin typeface="Calibri"/>
              </a:rPr>
              <a:t>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3040" y="109728"/>
            <a:ext cx="8686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E8EEF7"/>
                </a:solidFill>
                <a:latin typeface="Calibri"/>
              </a:rPr>
              <a:t>Bezpieczeństwo - hasło i MFA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109728"/>
            <a:ext cx="1828800" cy="6949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9FB1C9"/>
                </a:solidFill>
                <a:latin typeface="Calibri"/>
              </a:rPr>
              <a:t>Krok 21 / 21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914400"/>
            <a:ext cx="1219169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5623560"/>
            <a:ext cx="11457432" cy="960120"/>
          </a:xfrm>
          <a:prstGeom prst="rect">
            <a:avLst/>
          </a:prstGeom>
          <a:solidFill>
            <a:srgbClr val="0F24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5623560"/>
            <a:ext cx="54864" cy="96012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5623560"/>
            <a:ext cx="1106424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300" b="1">
                <a:solidFill>
                  <a:srgbClr val="D4AF37"/>
                </a:solidFill>
                <a:latin typeface="Calibri"/>
              </a:rPr>
              <a:t>Co zrobić: Włącz 2FA kodem z aplikacji</a:t>
            </a:r>
          </a:p>
          <a:p>
            <a:r>
              <a:rPr sz="1250" b="0">
                <a:solidFill>
                  <a:srgbClr val="E8EEF7"/>
                </a:solidFill>
                <a:latin typeface="Calibri"/>
              </a:rPr>
              <a:t>Podzakładka „Bezpieczeństwo” chroni dostęp do danych finansowych Twojej firmy.</a:t>
            </a:r>
          </a:p>
        </p:txBody>
      </p:sp>
      <p:pic>
        <p:nvPicPr>
          <p:cNvPr id="11" name="Picture 10" descr="81-bezpieczenstw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56" y="1143000"/>
            <a:ext cx="6949440" cy="4343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