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788920"/>
            <a:ext cx="12191695" cy="54864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D4AF37"/>
                </a:solidFill>
                <a:latin typeface="Calibri"/>
              </a:rPr>
              <a:t>PROMETHEUS LEGAL OFFICE · INSTRUKCJA OBSŁUGI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E8EEF7"/>
                </a:solidFill>
                <a:latin typeface="Calibri"/>
              </a:rPr>
              <a:t>Portal dłużnika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08960"/>
            <a:ext cx="103327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9FB1C9"/>
                </a:solidFill>
                <a:latin typeface="Calibri"/>
              </a:rPr>
              <a:t>Portal dłużnika to bezpieczne miejsce, w którym w kilka minut uregulujesz zobowiązanie wobec wierzyciela: zapłacisz online (BLIK, szybki przelew, odroczenie), rozłożysz kwotę na raty w negocjatorze ugody, pobierzesz dokumenty sprawy, napiszesz do kancelarii na czacie i sprawdzisz przebieg postępowania. Logujesz się kodem jednorazowym wysyłanym e-mailem - bez zakładania konta i bez hasła. Kancelaria prawna Prometheus Legal Office działa jako pełnomocnik wierzyciela; wierzycielem pozostaje firma, która wystawiła faktury.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60350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D4AF37"/>
                </a:solidFill>
                <a:latin typeface="Calibri"/>
              </a:rPr>
              <a:t>15 funkcji · krok po kroku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Logowanie kodem e-mail (OTP)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 / 15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Portal otwierasz danymi z pisma „Wezwanie do zapłaty”, które otrzymałeś od Kancelarii prawnej Prometheus Legal Office: podajesz sygnaturę sprawy (np. WZ/2026/001) oraz 10-cyfrowy NIP swojej firmy. Po kliknięciu „Wyślij kod logowania” system wysyła 6-cyfrowy kod jednorazowy na e-mail przypisany do sprawy - wpisujesz go w drugim kroku i wchodzisz do portalu. Nie ustawiasz żadnego hasła; dostęp chroni jednorazowy kod.</a:t>
            </a:r>
          </a:p>
        </p:txBody>
      </p:sp>
      <p:pic>
        <p:nvPicPr>
          <p:cNvPr id="11" name="Picture 10" descr="00-logowan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Podsumowanie sprawy i kwota do zapłaty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 / 15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Zaraz po zalogowaniu widzisz podsumowanie sprawy: numer sprawy, nazwę Twojej firmy i wielką kwotę „Do zapłaty teraz”. Krótkie wyjaśnienie mówi, co się stało (nieopłacone w terminie faktury) i że kancelaria działa jako pełnomocnik wierzyciela (art. 95 i nast. KC) - wierzycielem pozostaje firma, która wystawiła faktury. Dwa przyciski prowadzą dalej: „Zapłać teraz - zakończ sprawę” oraz „Chcę płacić w ratach”. Gdy sprawa jest już na drodze sądowej, pod kwotą rozpisujemy każdy jej składnik: wartość przedmiotu sporu, odsetki ustawowe narosłe po wniesieniu pozwu, opłatę sądową (art. 13 u.k.s.c.), opłatę skarbową od pełnomocnictwa, koszty zastępstwa procesowego, przesyłkę poleconą priorytetową z pozwem do sądu oraz prowizję operatora płatności pobieraną przez Autopay od każdej transakcji - a na końcu „Razem do zapłaty”. Tam też znajdziesz sygnaturę akt nadaną przez sąd i sygnaturę egzekucyjną (Km), gdy sprawa trafiła już do komornika.</a:t>
            </a:r>
          </a:p>
        </p:txBody>
      </p:sp>
      <p:pic>
        <p:nvPicPr>
          <p:cNvPr id="11" name="Picture 10" descr="05-podsumowan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Kalkulator długu na żywo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 / 15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Kalkulator pokazuje Twoje zadłużenie tykające w czasie rzeczywistym - odsetki ustawowe za opóźnienie naliczają się każdego dnia (13,75% rocznie w II półroczu 2026). Kafle „za tydzień / za miesiąc / za kwartał” liczą, o ile więcej zapłacisz zwlekając, a gdy sprawa nie jest jeszcze w sądzie, sekcja szacuje dodatkowe koszty sądowe i komornicze, których unikniesz płacąc polubownie. Przycisk „Zapłać teraz i zatrzymaj licznik” przenosi do zakładki „Zapłać”.</a:t>
            </a:r>
          </a:p>
        </p:txBody>
      </p:sp>
      <p:pic>
        <p:nvPicPr>
          <p:cNvPr id="11" name="Picture 10" descr="06-licznik-na-zyw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Zapłać - wybór sposobu płatności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4 / 15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Zakładka „Zapłać”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Zakładka „Zapłać” to najkrótsza droga do zamknięcia sprawy: u góry kwota do zapłaty i numer sprawy, niżej wybór metody - „Płatność online” (BLIK, szybki przelew, odroczenie/raty) albo „Przelew tradycyjny”. Klikasz kafel wybranej metody, a pod nim pojawiają się właściwe opcje. Po zaksięgowaniu wpłaty sprawa domyka się automatycznie, a portal odświeża się sam.</a:t>
            </a:r>
          </a:p>
        </p:txBody>
      </p:sp>
      <p:pic>
        <p:nvPicPr>
          <p:cNvPr id="11" name="Picture 10" descr="10-zapla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Płatność online (Autopay) i powrót do portalu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5 / 15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Po wybraniu „Płatność online” klikasz „Zapłać online” i przechodzisz na zabezpieczoną stronę operatora Autopay S.A. (krajowa instytucja płatnicza pod nadzorem KNF), gdzie płacisz BLIK-iem, szybkim przelewem z banku albo w formule „zapłać później / na raty”. Po zakończeniu wracasz do portalu: gdy operator potwierdzi wpłatę, status odświeża się automatycznie, a przy pełnym uregulowaniu sprawy portal przełącza Cię na zakładkę „Dokumenty” po zaświadczenie o spłacie. Siatka logotypów pokazuje wszystkie dostępne metody. Pełna spłata domyka sprawę automatycznie także wtedy, gdy pozew został już skierowany do sądu - kancelaria i pełnomocnik dostają o tym informację, a Ty zaświadczenie o spłacie w zakładce „Dokumenty”.</a:t>
            </a:r>
          </a:p>
        </p:txBody>
      </p:sp>
      <p:pic>
        <p:nvPicPr>
          <p:cNvPr id="11" name="Picture 10" descr="11-platnosc-on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Przelew tradycyjny z danymi IBAN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6 / 15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Kliknij „Przelew tradycyjny”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Jeśli wolisz przelew tradycyjny, kliknij kafel „Przelew tradycyjny” - portal wyświetli komplet realnych danych: odbiorcę, numer rachunku IBAN, tytuł i dokładną kwotę, każde pole z przyciskiem kopiowania. Koniecznie wpisz w tytule sygnaturę swojej sprawy - bez niej nie powiążemy wpłaty z Twoją sprawą. Przelewy tradycyjne księgujemy w 1–2 dni robocze.</a:t>
            </a:r>
          </a:p>
        </p:txBody>
      </p:sp>
      <p:pic>
        <p:nvPicPr>
          <p:cNvPr id="11" name="Picture 10" descr="12-przele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Raty - negocjator ugody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7 / 15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Zakładka „Raty” to negocjator ugody: suwakiem dobierasz liczbę rat (do maksimum ustalonego dla Twojej sprawy), a portal na bieżąco pokazuje wysokość jednej raty i termin pierwszej płatności. Plany mieszczące się w warunkach kancelarii (do określonej liczby rat i przy racie nie niższej niż minimum) oznaczane są jako „zatwierdzimy od ręki” - po wysłaniu od razu dostajesz potwierdzenie i harmonogram e-mailem; pozostałe rozpatrujemy w 2 dni robocze. W polu „Wiadomość do nas” możesz opisać swoją sytuację.</a:t>
            </a:r>
          </a:p>
        </p:txBody>
      </p:sp>
      <p:pic>
        <p:nvPicPr>
          <p:cNvPr id="11" name="Picture 10" descr="20-ra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Harmonogram i spłata rat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8 / 15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Zakładka „Raty”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Gdy plan ratalny jest już aktywny, na górze zakładki „Raty” pojawia się karta „Twój plan ratalny” z paskiem postępu, kwotą spłaconą i pozostałą oraz pełnym harmonogramem rat ze statusami. Najbliższą (lub zaległą) ratę opłacasz od ręki przyciskiem „Zapłać online” albo „Przelew” - dane do przelewu raty wyświetlają się na miejscu. Terminowa spłata wstrzymuje dalszą windykację; brak wpłaty może zerwać plan i zawrócić sprawę do windykacji.</a:t>
            </a:r>
          </a:p>
        </p:txBody>
      </p:sp>
      <p:pic>
        <p:nvPicPr>
          <p:cNvPr id="11" name="Picture 10" descr="21-harmonogram-r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Dokumenty - faktury sprawy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9 / 15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Zakładka „Dokumenty” zbiera komplet dokumentacji sprawy. Na liście „Faktury będące podstawą sprawy” znajdziesz każdą zaległą fakturę z datą wystawienia, terminem płatności i liczbą dni po terminie. Przy każdej fakturze masz przycisk „Podgląd” oraz pobranie pliku.</a:t>
            </a:r>
          </a:p>
        </p:txBody>
      </p:sp>
      <p:pic>
        <p:nvPicPr>
          <p:cNvPr id="11" name="Picture 10" descr="30-dokumen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Umowa obsługi windykacji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10 / 15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Karta „Umowa obsługi windykacji” udostępnia dokument potwierdzający, że wierzyciel udzielił Kancelarii prawnej Prometheus Legal Office pełnomocnictwa do dochodzenia należności w jego imieniu (art. 95 i nast. KC). Widzisz nazwę wierzyciela i status umowy, a gdy dokument jest gotowy - obejrzysz go przyciskiem „Podgląd” lub pobierzesz w PDF.</a:t>
            </a:r>
          </a:p>
        </p:txBody>
      </p:sp>
      <p:pic>
        <p:nvPicPr>
          <p:cNvPr id="11" name="Picture 10" descr="31-umow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Przedsądowe wezwanie do zapłaty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11 / 15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Karta „Przedsądowe wezwanie do zapłaty” pokazuje oficjalne wezwanie wystosowane przed skierowaniem sprawy do Sądu, z rozbiciem kwoty na należność główną, odsetki za opóźnienie i rekompensatę windykacyjną (art. 10 ustawy o transakcjach handlowych). Dokument obejrzysz przyciskiem „Podgląd” lub pobierzesz w PDF.</a:t>
            </a:r>
          </a:p>
        </p:txBody>
      </p:sp>
      <p:pic>
        <p:nvPicPr>
          <p:cNvPr id="11" name="Picture 10" descr="32-wezwan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Zaświadczenie o spłacie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12 / 15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Zakładka „Dokumenty”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Po uregulowaniu całej należności w zakładce „Dokumenty” (a także w podsumowaniu sprawy) pojawia się karta „Zaświadczenie o spłacie”. Przycisk „Pobierz zaświadczenie o spłacie” generuje formalne potwierdzenie uregulowania zobowiązania (art. 462 § 1 KC) - otwiera się gotowe do zapisania jako PDF (Ctrl+P) i przyda się np. przy wnioskach kredytowych. Karta jest widoczna dopiero po zaksięgowaniu pełnej wpłaty.</a:t>
            </a:r>
          </a:p>
        </p:txBody>
      </p:sp>
      <p:pic>
        <p:nvPicPr>
          <p:cNvPr id="11" name="Picture 10" descr="33-zaswiadczen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Czat z kancelarią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13 / 15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Zakładka „Czat” to bezpieczna korespondencja w obrębie Twojej sprawy - widoczna tylko dla Ciebie i Kancelarii prawnej Prometheus Legal Office. Piszesz wiadomość i wysyłasz ją przyciskiem „Wyślij” (lub skrótem Ctrl+Enter); o nowej wiadomości kancelaria dostaje powiadomienie e-mail, a jej odpowiedzi pojawiają się tu na bieżąco. Nie podawaj w czacie danych kart płatniczych ani haseł.</a:t>
            </a:r>
          </a:p>
        </p:txBody>
      </p:sp>
      <p:pic>
        <p:nvPicPr>
          <p:cNvPr id="11" name="Picture 10" descr="40-wiadomosc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Historia - przebieg sprawy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14 / 15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Zakładka „Historia” pokazuje przebieg Twojej sprawy na osi czasu - od umowy obsługi i wezwania, przez ewentualne postępowanie sądowe i egzekucję, aż po uregulowanie. Jeśli dług został opublikowany na Giełdzie Długów, w portalu pojawia się informacja oraz przycisk „Złóż sprzeciw wobec publikacji”. Na dole znajdziesz kontakt na wypadek, gdybyś kwestionował sprawę.</a:t>
            </a:r>
          </a:p>
        </p:txBody>
      </p:sp>
      <p:pic>
        <p:nvPicPr>
          <p:cNvPr id="11" name="Picture 10" descr="50-stat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Kalkulator wzrostu długu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15 / 15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Pod osią czasu działa kalkulator „Jak szybko rośnie dług?”: pokazuje, ile odsetek przybywa dziennie i miesięcznie, a suwakiem (1–180 dni) sprawdzisz, do jakiej kwoty urośnie zadłużenie, jeśli zwlekasz. Odsetki liczone są według stopy ustawowej za opóźnienie w transakcjach handlowych - 13,75% rocznie (stopa NBP + 10 p.p.) w II półroczu 2026.</a:t>
            </a:r>
          </a:p>
        </p:txBody>
      </p:sp>
      <p:pic>
        <p:nvPicPr>
          <p:cNvPr id="11" name="Picture 10" descr="51-kalkulator-odsete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