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Lewe menu grupuje moduły zgodnie z przebiegiem pracy: Realizacja sprawy, Decyzje, Windykacja dłużnika, Pozyskiwanie, Współpracownicy, Biura rachunkowe, Księgowość, System i Pomoc.</a:t>
            </a:r>
          </a:p>
          <a:p>
            <a:r>
              <a:t>• Odznaki przy pozycjach pokazują, ile spraw czeka: czerwone są pilne, bursztynowe wymagają decyzji, szare są informacyjne.</a:t>
            </a:r>
          </a:p>
          <a:p>
            <a:r>
              <a:t>• W górnej belce masz przycisk „Odśwież”, dzwonek powiadomień (kliknięcie otwiera pełny opis zdarzenia) i licznik sesji.</a:t>
            </a:r>
          </a:p>
          <a:p>
            <a:r>
              <a:t>• Ten przewodnik otwierasz pozycją „Instrukcja obsługi” w sekcji „Pomoc” albo ze stopki menu.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Sprawa w liczniku = dłużnik z co najmniej jedną fakturą, nie zgłoszenie i nie faktura.</a:t>
            </a:r>
          </a:p>
          <a:p>
            <a:r>
              <a:t>• Kafle kwotowe są spięte tożsamością: suma podziałów zgadza się z kwotą główną - rozjazd oznacza błąd danych, nie zaokrąglenie.</a:t>
            </a:r>
          </a:p>
          <a:p>
            <a:r>
              <a:t>• Wykres statusów pokazuje, na jakim etapie stoją sprawy; „Ostatnie sprawy” prowadzą wprost do karty klienta.</a:t>
            </a:r>
          </a:p>
          <a:p>
            <a:r>
              <a:t>• Dane odświeżają się same (realtime, z opóźnieniem ~1,5 s po serii zmian) oraz przyciskiem „Odśwież” w belce panelu.</a:t>
            </a:r>
          </a:p>
          <a:p>
            <a:r>
              <a:t>• ⚠️ Dashboard liczy także sprawy domknięte, a boczne zakładki - tylko aktywne. Różnica między kafelkiem a listą to zwykle sprawy, które poszły do Archiwum.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„Lejek pipeline” pokazuje, ile spraw przeszło każdy krok, a „Wyniki kroków automatu” - ile z nich skończyło się błędem.</a:t>
            </a:r>
          </a:p>
          <a:p>
            <a:r>
              <a:t>• Okno wykresu to ostatnie 14 dni; wcześniejsze zdarzenia zostają w dzienniku, ale nie są rysowane.</a:t>
            </a:r>
          </a:p>
          <a:p>
            <a:r>
              <a:t>• Pusty wykres przy pracującym automacie oznacza problem z zapisem zdarzeń, nie brak pracy - sprawdź Logi Błędów.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Otwórz zgłoszenie, sprawdź dane firmy i listę faktur ze zgłoszenia.</a:t>
            </a:r>
          </a:p>
          <a:p>
            <a:r>
              <a:t>• Zdecyduj: załóż sprawę (dalej pracujesz w „Sprawach klientów”) albo odrzuć zgłoszenie ze statusem.</a:t>
            </a:r>
          </a:p>
          <a:p>
            <a:r>
              <a:t>• O nowym zgłoszeniu system powiadamia adminów dzwonkiem i e-mailem - zgłoszenie nie czeka w ciszy.</a:t>
            </a:r>
          </a:p>
          <a:p>
            <a:r>
              <a:t>• ⚠️ Faktury ze zgłoszenia NIE tworzą się same, bo zgłaszający zwykle nie ma konta. Dopóki nie założysz sprawy, w systemie nie ma ani dłużnika, ani wierzytelności.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Podzakładki: „Do weryfikacji”, „Użytkownicy zweryfikowani”, „Odrzucone”; wyszukiwarka działa po nazwie firmy, imieniu, e-mailu, NIP-ie i telefonie.</a:t>
            </a:r>
          </a:p>
          <a:p>
            <a:r>
              <a:t>• Zatwierdzenie i odrzucenie idą przez funkcje serwerowe - konto od razu może (lub nie może) się zalogować.</a:t>
            </a:r>
          </a:p>
          <a:p>
            <a:r>
              <a:t>• Przy koncie widzisz wynik sprawdzenia firmy w rejestrach (GUS, biała lista VAT, KRS, a dla UE - VIES). Zgodne dane aktywują konto samo; tu trafiają konta, których rejestr nie potwierdził, z podanym powodem. Od 17.10.2026 nie prosimy o dowód osobisty ani selfie.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Rozwiń klienta, wejdź w dłużnika: masz faktury, wyciągi, rozliczenie wpłat i komplet dokumentów sprawy.</a:t>
            </a:r>
          </a:p>
          <a:p>
            <a:r>
              <a:t>• Umowę windykacji generujesz z karty dłużnika i wysyłasz do podpisu; status prowadzi ją przez: wygenerowana → oczekuje na podpis → wysłana → podpisana.</a:t>
            </a:r>
          </a:p>
          <a:p>
            <a:r>
              <a:t>• „Zakończ sprawę” domyka sprawę z wynikiem (m.in. dłużnik zapłacił dobrowolnie, zakończony nakazem zapłaty, spisana w straty, anulowana) i przenosi ją do Archiwum.</a:t>
            </a:r>
          </a:p>
          <a:p>
            <a:r>
              <a:t>• Ręczne wygenerowanie umowy poza automatem wymaga potwierdzenia i zapisuje się w logu audytowym z Twoim identyfikatorem.</a:t>
            </a:r>
          </a:p>
          <a:p>
            <a:r>
              <a:t>• SPRAWA PROWADZONA RĘCZNIE PRZEZ KANCELARIĘ: sprawę zakładasz zawsze na koncie KLIENTA, a kancelarię wpisujesz jako OBSŁUGUJĄCE BIURO jego firmy (karta firmy klienta → pole obsługującego biura). Panel klienta pokazuje wyceny właściciela firmy ORAZ jej obsługującego biura, więc po takim wpisie sprawę widzą obie strony: klient u siebie i kancelaria po swojej stronie.</a:t>
            </a:r>
          </a:p>
          <a:p>
            <a:r>
              <a:t>• ⛔ Nigdy nie zakładaj sprawy na konto PRACOWNIKA kancelarii. Klient widzi wyłącznie wyceny przypisane sobie i swojemu obsługującemu biuru - sprawa zapisana na pracownika znika z jego panelu bez żadnego komunikatu.</a:t>
            </a:r>
          </a:p>
          <a:p>
            <a:r>
              <a:t>• ⚠️ Faktura korygująca jest dowodem w aktach, ale NIE odrębną wierzytelnością - nie doliczaj jej do roszczenia.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Przełącznik „Rynek” w nagłówku panelu (Wszystkie / Polska / Cała UE / konkretny kraj) filtruje tę zakładkę oraz Konta do weryfikacji, Sprawy klientów, Listę dłużników i Giełdę. Na zakładkach, które jeszcze nie filtrują po rynku, obok przełącznika pojawia się ostrzeżenie.</a:t>
            </a:r>
          </a:p>
          <a:p>
            <a:r>
              <a:t>• „Do obsługi ręcznej” — czynności, których system nie wykona sam, najczęściej bo wzór dokumentu w języku klienta nie jest zatwierdzony przez prawnika. Po wykonaniu kliknij „Załatwione ręcznie” i wpisz notatkę (zapis trafia do logu audytowego).</a:t>
            </a:r>
          </a:p>
          <a:p>
            <a:r>
              <a:t>• „Konta do weryfikacji” — rejestracje z wersji krajowych; zamiast NIP/REGON/KRS jest numer VAT UE (sprawdź w VIES). O nowej rejestracji z UE dzwonek powiadamia od razu.</a:t>
            </a:r>
          </a:p>
          <a:p>
            <a:r>
              <a:t>• ⚠️ Po akceptacji klienta z UE polskie pełnomocnictwa NIE są generowane — umowa i pełnomocnictwo wg prawa jego kraju czekają w kolejce.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„Przyjmuje rejestracje” — wyłączenie zamyka formularz rejestracji na wersji krajowej (serwer odrzuca zgłoszenie).</a:t>
            </a:r>
          </a:p>
          <a:p>
            <a:r>
              <a:t>• „Automat UE” — wyłączony = każda czynność sprawy z tego kraju trafia do kolejki „Sprawy UE”; włączony = automat UE działa tylko tam, gdzie wzór dokumentu w języku kraju jest zatwierdzony przez prawnika.</a:t>
            </a:r>
          </a:p>
          <a:p>
            <a:r>
              <a:t>• „Publiczna giełda dłużników” — domyślnie wyłączona; włącz dopiero po sprawdzeniu prawa lokalnego i RODO (dłużnicy-przedsiębiorcy jednoosobowi).</a:t>
            </a:r>
          </a:p>
          <a:p>
            <a:r>
              <a:t>• „Stopa sprawdzona” — co pół roku potwierdź stopę odsetek ustawowych kraju (kliknij „Dziś” po sprawdzeniu).</a:t>
            </a:r>
          </a:p>
          <a:p>
            <a:r>
              <a:t>• Na karcie: waluta, języki urzędowe, dzisiejsza stopa odsetek B2B, rekompensata, krajowy tryb nakazowy, europejski nakaz zapłaty i wymóg licencji inkaso.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Filtruj i szukaj dłużnika, wejdź w kartę: faktury, dni opóźnienia, wysłane wezwania, stan pozwu.</a:t>
            </a:r>
          </a:p>
          <a:p>
            <a:r>
              <a:t>• Blokada dłużnika wstrzymuje wobec niego dalsze automatyczne działania; usunięcie kasuje go z systemu.</a:t>
            </a:r>
          </a:p>
          <a:p>
            <a:r>
              <a:t>• Zbiorcze rozliczenie przelicza wpłaty na wszystkich firmach naraz - po zakończeniu przeczytaj podsumowanie, bo część rozliczeń może zostać wstrzymana strażnikiem.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Ustaw lub skasuj datę zapłaty faktury - zmiana od razu przelicza odsetki.</a:t>
            </a:r>
          </a:p>
          <a:p>
            <a:r>
              <a:t>• Fakturę bez pliku uzupełnisz wgraniem PDF wprost z listy; podgląd działa też dla faktur bez pliku.</a:t>
            </a:r>
          </a:p>
          <a:p>
            <a:r>
              <a:t>• Przy dłużniku widzisz zaksięgowane wpłaty - te same, które widzi klient w swoim panelu.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Okno kontroli sięga od 1 stycznia sprzed trzech lat do bieżącego miesiąca - tyle, ile wynosi termin przedawnienia z art. 118 KC.</a:t>
            </a:r>
          </a:p>
          <a:p>
            <a:r>
              <a:t>• Braki w oknie blokują wycenę: bez wyciągu nie wiemy, czy faktura nie została zapłacona.</a:t>
            </a:r>
          </a:p>
          <a:p>
            <a:r>
              <a:t>• Wyciąg PDF z bankowości ma kwalifikowany podpis banku i jest dowodem w sądzie; plik MT940/CSV służy do parowania wpłat.</a:t>
            </a:r>
          </a:p>
          <a:p>
            <a:r>
              <a:t>• ⚠️ Po wyciągach starszych niż okno nie windykujemy - roszczenia z tamtych faktur są przedawnione.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„Wstrzymane wyceny” - bramka przed wysyłką: zwalniasz wycenę (świadome nadpisanie) albo ją odrzucasz.</a:t>
            </a:r>
          </a:p>
          <a:p>
            <a:r>
              <a:t>• „Flagi spójności” - niezależny audytor niezmienników; flaga krytyczna blokuje wyceny do czasu wyjaśnienia.</a:t>
            </a:r>
          </a:p>
          <a:p>
            <a:r>
              <a:t>• „Zdarzenia parowania” - dziennik każdego rozksięgowania wpłaty, z możliwością cofnięcia parowania.</a:t>
            </a:r>
          </a:p>
          <a:p>
            <a:r>
              <a:t>• „Do akceptacji” zbiera sugestie parowania czekające na potwierdzenie, a „KPI zdrowia” pokazuje stan całości.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Wgraj plik pobrany z bankowości; system rozpozna wpływy i dopasuje je do spraw po sygnaturze w tytule przelewu (WZ/RRRR/NNN).</a:t>
            </a:r>
          </a:p>
          <a:p>
            <a:r>
              <a:t>• Każdy import zostaje w historii - widzisz, co i kiedy zostało wczytane oraz ile pozycji dopasowano.</a:t>
            </a:r>
          </a:p>
          <a:p>
            <a:r>
              <a:t>• Wpłata bez rozpoznanej sygnatury czeka na ręczne wskazanie sprawy - nie ginie.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Podzakładki: „Umowy windykacji”, „Umowy trójstronne”, „Oczekujące na podpis klienta”, „Wezwania”.</a:t>
            </a:r>
          </a:p>
          <a:p>
            <a:r>
              <a:t>• Przy wezwaniu widzisz kwotę odczytaną z TREŚCI wysłanego pisma - nie przeliczoną na dziś.</a:t>
            </a:r>
          </a:p>
          <a:p>
            <a:r>
              <a:t>• Pierwsze wezwanie (WZ-1) ma własną kolumnę i nie jest nadpisywane przez wezwanie ostateczne (WZ-2) po eskalacji.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„Wypłaty” - przelewy do wierzycieli po odzysku.</a:t>
            </a:r>
          </a:p>
          <a:p>
            <a:r>
              <a:t>• „Prowizje biur” - należności biur rachunkowych i partnerów biznesowych: 25% + VAT od odzyskanych odsetek i rekompensaty (ta sama stawka dla obu).</a:t>
            </a:r>
          </a:p>
          <a:p>
            <a:r>
              <a:t>• „Faktury VAT biur” - faktury wystawione kancelarii przez biura.</a:t>
            </a:r>
          </a:p>
          <a:p>
            <a:r>
              <a:t>• „Faktury do KSeF” - faktury operatora wysyłane do Krajowego Systemu e-Faktur.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Każdą sekcję wyeksportujesz do CSV w formacie czytelnym dla polskich programów księgowych (średnik, przecinek dziesiętny, BOM).</a:t>
            </a:r>
          </a:p>
          <a:p>
            <a:r>
              <a:t>• Eksport zawsze pobiera KOMPLET wierszy - nie urywa się na pierwszym tysiącu.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Grupy kolejki: wyceny do akceptacji, weryfikacja kont, wezwania do wysłania, propozycje rat, sprzeciwy dłużników, zapytania z giełdy, przedawnienia, raporty Managerów makroregionów, faktury do KSeF, błędy systemu i moduły offline.</a:t>
            </a:r>
          </a:p>
          <a:p>
            <a:r>
              <a:t>• Kliknięcie pozycji otwiera właściwy moduł zawężony do TEJ jednej sprawy, a nie pełną listę.</a:t>
            </a:r>
          </a:p>
          <a:p>
            <a:r>
              <a:t>• Priorytet grupy widać po kolorze odznaki - czerwone załatwiaj pierwsze.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Każdy krok wykonuje cron automatycznie; przyciski w module służą do wykonania go od ręki.</a:t>
            </a:r>
          </a:p>
          <a:p>
            <a:r>
              <a:t>• Widzisz treść pisma przed wysyłką oraz to, czy wezwanie już poszło - powtórna wysyłka jest blokowana.</a:t>
            </a:r>
          </a:p>
          <a:p>
            <a:r>
              <a:t>• Wejście z Centrum decyzji zawęża widok do jednego dłużnika; wejście z menu pokazuje wszystkich czekających.</a:t>
            </a:r>
          </a:p>
          <a:p>
            <a:r>
              <a:t>• ⚠️ Trzy strażniki wstrzymują wysyłkę: kontrahent na liście ochronnej wierzyciela, obowiązująca ugoda ratalna (kwota jest zamrożona) oraz brak odczytu listy ochronnej - wtedy blokujemy z ostrożności, zamiast zakładać, że nikt nie jest chroniony.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We wniosku widzisz kwotę, liczbę rat, wyliczony harmonogram i wiadomość od dłużnika.</a:t>
            </a:r>
          </a:p>
          <a:p>
            <a:r>
              <a:t>• Decydujesz: akceptuj albo odrzuć, z notatką, którą dłużnik zobaczy w swoim portalu.</a:t>
            </a:r>
          </a:p>
          <a:p>
            <a:r>
              <a:t>• Po akceptacji harmonogram materializuje się w bazie i widać spłatę rata po racie.</a:t>
            </a:r>
          </a:p>
          <a:p>
            <a:r>
              <a:t>• ⚠️ Zaakceptowany plan to UGODA: zamraża kwotę sprawy i wstrzymuje wezwania oraz eskalację, dopóki dłużnik płaci.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Wątki układają się per sprawa; nowe wiadomości dochodzą na żywo.</a:t>
            </a:r>
          </a:p>
          <a:p>
            <a:r>
              <a:t>• Odpowiadasz z tego samego ekranu (Ctrl+Enter wysyła), a dłużnik widzi odpowiedź natychmiast.</a:t>
            </a:r>
          </a:p>
          <a:p>
            <a:r>
              <a:t>• Otwarcie wątku oznacza wiadomości jako przeczytane przez kancelarię.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Kandydatem jest dłużnik z niezapłaconą fakturą przeterminowaną o co najmniej 60 dni i bez aktywnego ogłoszenia.</a:t>
            </a:r>
          </a:p>
          <a:p>
            <a:r>
              <a:t>• Przed publikacją musisz potwierdzić podstawę prawną - bez zaznaczenia system nie opublikuje ogłoszenia.</a:t>
            </a:r>
          </a:p>
          <a:p>
            <a:r>
              <a:t>• Ogłoszenie prowadzisz dalej: „Oznacz jako sprzedane” albo „Wycofaj ogłoszenie”; pełna spłata zdejmuje je automatycznie.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Kafle u góry: gotowe u pełnomocnika, złożone w sądzie, po sprzeciwie, suma WPS i suma opłat sądowych.</a:t>
            </a:r>
          </a:p>
          <a:p>
            <a:r>
              <a:t>• Czerwona karta „Zlecenia bez pozwu” zbiera sprawy po ostatecznym wezwaniu - „Generuj pozew” ustala sąd, liczy odsetki, rekompensatę, opłatę sądową i koszty zastępstwa, a pismo przekazuje pełnomocnikowi.</a:t>
            </a:r>
          </a:p>
          <a:p>
            <a:r>
              <a:t>• W tabeli: przelicz pozew, pobierz .doc, podgląd, „Złożony” z sygnaturą akt, rejestracja sprzeciwu; kosz usuwa wyłącznie pozwy jeszcze niewniesione.</a:t>
            </a:r>
          </a:p>
          <a:p>
            <a:r>
              <a:t>• Kolumna „Walidacja” pokazuje braki w danych, a odznaka „wskaż sąd” - sprawy o niejednoznacznej właściwości (duże miasta).</a:t>
            </a:r>
          </a:p>
          <a:p>
            <a:r>
              <a:t>• ⚠️ Opłatę liczymy wg art. 13 u.k.s.c.: do 20 000 zł wartości przedmiotu sporu opłata stała z widełek (30/100/200/400/500/750/1000 zł), powyżej - 5% WPS, maksymalnie 200 000 zł. Do tego dochodzą koszty zastępstwa procesowego.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Przycisk „Generuj pozew” przy pozycji (albo „Generuj wszystkie” pod listą) przygotowuje pozew o zapłatę w postępowaniu upominawczym.</a:t>
            </a:r>
          </a:p>
          <a:p>
            <a:r>
              <a:t>• System ustala sąd właściwy dla dłużnika, wylicza odsetki, rekompensatę, opłatę sądową i koszty zastępstwa, a gotowe pismo przekazuje pełnomocnikowi.</a:t>
            </a:r>
          </a:p>
          <a:p>
            <a:r>
              <a:t>• Karta znika, gdy wszystkie zlecenia mają pozwy.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Kolumna „Status” prowadzi sprawę przez cały tor (gotowy → złożony → sprzeciw → dalsze etapy) i pokazuje sygnaturę akt oraz daty złożenia i sprzeciwu; pozwy testowe mają odznakę TEST.</a:t>
            </a:r>
          </a:p>
          <a:p>
            <a:r>
              <a:t>• Kolumna „Walidacja” sygnalizuje braki w danych - kliknięcie odznaki rozwija listę błędów i ostrzeżeń.</a:t>
            </a:r>
          </a:p>
          <a:p>
            <a:r>
              <a:t>• Wyszukiwarka nad tabelą działa po dłużniku, NIP-ie, sygnaturze i nazwie sądu.</a:t>
            </a:r>
          </a:p>
          <a:p>
            <a:r>
              <a:t>• Gdy właściwość sądu jest niejednoznaczna (duże miasta), przy sądzie pojawia się odznaka „wskaż sąd”, która otwiera okno wyboru i przelicza pozew.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Przelicz pozew od nowa (odsetki na dzisiaj - bez maili, z zachowaniem statusu i pełnomocnika).</a:t>
            </a:r>
          </a:p>
          <a:p>
            <a:r>
              <a:t>• Pobierz pismo .doc (stempluje datę pobrania) oraz podgląd pozwu jako gotowego pisma procesowego.</a:t>
            </a:r>
          </a:p>
          <a:p>
            <a:r>
              <a:t>• „Złożony” zapisuje sygnaturę akt i oznacza pozew jako wniesiony; ołówek pozwala poprawić sygnaturę później.</a:t>
            </a:r>
          </a:p>
          <a:p>
            <a:r>
              <a:t>• Przy pozwie złożonym przycisk „Sprzeciw” rejestruje sprzeciw dłużnika od nakazu zapłaty - sprawa toczy się dalej przed tym samym sądem.</a:t>
            </a:r>
          </a:p>
          <a:p>
            <a:r>
              <a:t>• Kosz usuwa wyłącznie pozwy w statusie „Gotowy”, których nikt jeszcze nie wniósł.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Moduł pobiera stan wpisu z rejestru i pokazuje adres, który w nim widnieje - porównaj go z adresem na karcie sprawy.</a:t>
            </a:r>
          </a:p>
          <a:p>
            <a:r>
              <a:t>• Po wykreśleniu JDG pozwanym jest osoba fizyczna (imię i nazwisko), nie firma, a właściwość sądu idzie za miejscem zamieszkania (art. 27 KPC).</a:t>
            </a:r>
          </a:p>
          <a:p>
            <a:r>
              <a:t>• Wykreślenie osoby prawnej z KRS to inna sytuacja - podmiot traci byt prawny i pozew przeciwko niemu jest bezprzedmiotowy.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Podzakładki „Do ustalenia” i „Dodane”; dla każdej sprawy przygotujesz wniosek do właściwego organu.</a:t>
            </a:r>
          </a:p>
          <a:p>
            <a:r>
              <a:t>• Organ, urząd, adres i sygnaturę możesz nadpisać ręcznie przy konkretnym dłużniku.</a:t>
            </a:r>
          </a:p>
          <a:p>
            <a:r>
              <a:t>• Po ustaleniu adresu sprawa odblokowuje się i pozew idzie do pełnomocnika.</a:t>
            </a:r>
          </a:p>
          <a:p>
            <a:r>
              <a:t>• ⚠️ Dopóki adres zamieszkania nie jest znany, sąd nie wyda nakazu (art. 499 § 1 pkt 4 KPC) - takie pozwy czekają i celowo nie są widoczne dla pełnomocnika.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Etapy: złożony (czeka na prawomocność) → wniosek o klauzulę → tytuł wykonawczy → wniosek u komornika → egzekucja w toku → egzekucja zakończona.</a:t>
            </a:r>
          </a:p>
          <a:p>
            <a:r>
              <a:t>• Wpłaty od komornika księgujesz w module; ponowienie po błędzie sieci nie zaksięguje ich drugi raz.</a:t>
            </a:r>
          </a:p>
          <a:p>
            <a:r>
              <a:t>• Prawomocność i wszczęcie egzekucji zapisują się tą samą drogą co czynności pełnomocnika - historia sprawy zostaje spójna.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Lista pokazuje, ile czasu zostało do przedawnienia i które sprawy są zabezpieczone toczącym się pozwem.</a:t>
            </a:r>
          </a:p>
          <a:p>
            <a:r>
              <a:t>• Przerwanie biegu (uznanie długu, zawarcie ugody) odnotowujesz z datą - bieg liczy się od nowa; wpis można cofnąć.</a:t>
            </a:r>
          </a:p>
          <a:p>
            <a:r>
              <a:t>• Termin można ustawić ręcznie dla nietypowego roszczenia (1–30 lat).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Podzakładki „Odebrane” i „Wysłane”; pismo możesz zapisać jako wersję roboczą i wysłać później.</a:t>
            </a:r>
          </a:p>
          <a:p>
            <a:r>
              <a:t>• Bez adresu ADE odbiorcy wysyłka jest zablokowana - uzupełnij adres na karcie podmiotu.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Prowadzisz kampanie i ich kroki; przełącznik wysyłki zatrzymuje i wznawia cały silnik.</a:t>
            </a:r>
          </a:p>
          <a:p>
            <a:r>
              <a:t>• Auto-akceptacja przyspiesza obsługę klientów z polecenia biura, partnera lub Managera makroregionu - pozostałych zatwierdzasz ręcznie.</a:t>
            </a:r>
          </a:p>
          <a:p>
            <a:r>
              <a:t>• Widzisz, ile wiadomości czeka na wysyłkę i co zostało już wysłane.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„Konta i wynagrodzenia” - zakładanie kont, miesięczne raporty wynagrodzeń i ich akceptacja (Szkic → Zgłoszony → Zaakceptowany → Wypłacony).</a:t>
            </a:r>
          </a:p>
          <a:p>
            <a:r>
              <a:t>• Kolumna „Normy (wizyty / wierzyciele)” pokazuje realizację obu norm miesięcznych zapisaną w raporcie - 220 wizyt potwierdzonych GPS i 22 aktywowanych wierzycieli.</a:t>
            </a:r>
          </a:p>
          <a:p>
            <a:r>
              <a:t>• „Wydajność” i „Rozmowy” to podgląd pracy na żywo, „Rejony” - przydział terenu na mapie, „Wnioski o zmianę danych” - prośby o korektę danych osobowych.</a:t>
            </a:r>
          </a:p>
          <a:p>
            <a:r>
              <a:t>• ⚠️ Podstawa 10 000 zł netto jest BEZWARUNKOWA - kwota raportu nic nie mówi o wykonaniu normy. Niewykonanie norm nie obniża wynagrodzenia, ale uprawnia kancelarię do rozwiązania umowy; dlatego przy akceptacji patrz na kolumnę norm, a raporty sprzed 19.08.2026 mają w niej „-”, bo tych danych jeszcze nie zapisywano.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Weryfikujesz wpis na listę, prowadzisz umowy (osobna na każdy etap postępowania), akt notarialny i oświadczenie o poddaniu się egzekucji.</a:t>
            </a:r>
          </a:p>
          <a:p>
            <a:r>
              <a:t>• Bramka przydziału spraw patrzy WYŁĄCZNIE na umowę etapu upominawczego - dopiero ona otwiera przydzielanie pozwów.</a:t>
            </a:r>
          </a:p>
          <a:p>
            <a:r>
              <a:t>• Zaproszenia do współpracy wysyłasz z tego samego modułu.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Filtry: Manager makroregionu, typ czynności, zakres dat i wyszukiwarka; całość wyeksportujesz do CSV.</a:t>
            </a:r>
          </a:p>
          <a:p>
            <a:r>
              <a:t>• Z poziomu dziennika wyślesz Managerowi makroregionu notatkę albo zadanie - zobaczy je w swojej zakładce „Notatki”.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Publikujesz na kanale „Ogłoszenia” - to jedyny kanał, który widzą Managerowie makroregionów, i mogą tam wyłącznie czytać.</a:t>
            </a:r>
          </a:p>
          <a:p>
            <a:r>
              <a:t>• Lista wszystkich Managerów makroregionów z wyszukiwarką; „Napisz” otwiera rozmowę jeden na jeden, nawet gdy nie było wcześniejszego wątku.</a:t>
            </a:r>
          </a:p>
          <a:p>
            <a:r>
              <a:t>• ⚠️ Managerowie makroregionów NIE ROZMAWIAJĄ ZE SOBĄ (decyzja właściciela 28.08.2026): w ich panelu jedynym rozmówcą jest Prezes, a kanał „Ogólny” jest dla nich niewidoczny. Baza odmawia otwarcia rozmowy Manager↔Manager, więc jesteś jedynym węzłem komunikacji w zespole.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„Pojazdy” - rejestr aut z limitem amortyzacji wyliczonym z emisji CO₂ i z MODELEM ODLICZENIA VAT wybranym dla auta. Modele są dwa: 50% (użytek mieszany) i 100% (wyłączny użytek służbowy). Przy 50% zgłoszenia VAT-26 SIĘ NIE SKŁADA - tak jeździ flota kancelarii od 8 września 2026 i pole „VAT-26 złożony” zostaje puste. Pełne odliczenie wybierasz świadomie i dopiero wtedy składasz VAT-26; ostrzeżenie zobaczysz wyłącznie wtedy, gdy przy aucie stoi 100%, a daty zgłoszenia nie ma. Ewidencja przebiegu powstaje w OBU modelach - przy użytku mieszanym nie służy odliczeniu podatku, tylko rozliczeniu kilometrów prywatnych z § 2 ust. 9 lit. a) umowy współpracownika (ponad 500 km miesięcznie po 1,23 zł/km; przebieg prywatny to różnica między wskazaniem drogomierza a przebiegiem z ewidencji).</a:t>
            </a:r>
          </a:p>
          <a:p>
            <a:r>
              <a:t>• „Przypisania” - wydanie i zwrot auta ze stanem licznika; to one wypełniają wpis o udostępnieniu pojazdu z art. 86a ust. 8.</a:t>
            </a:r>
          </a:p>
          <a:p>
            <a:r>
              <a:t>• „Garażowanie” - wnioski Managerów o adres, pod którym auto stoi po pracy; adres jest punktem startowym każdego dnia w ewidencji i wchodzi do umowy przy wysyłce do podpisu.</a:t>
            </a:r>
          </a:p>
          <a:p>
            <a:r>
              <a:t>• „Liczniki” - zdjęcia licznika wgrywane raz w miesiącu; liczbę odczytuje model, a Ty potwierdzasz odczyt o niskiej pewności.</a:t>
            </a:r>
          </a:p>
          <a:p>
            <a:r>
              <a:t>• „Ewidencje” - dokumenty miesięczne generowane 1. dnia miesiąca; wymagają Twojego potwierdzenia jako podatnika.</a:t>
            </a:r>
          </a:p>
          <a:p>
            <a:r>
              <a:t>• „Koszty”, „Terminy”, „Zdarzenia” - koszt na kilometr, pilnowanie OC/przeglądu/badania zbiornika LPG oraz mandaty ze wskazaniem kierowcy z ewidencji.</a:t>
            </a:r>
          </a:p>
          <a:p>
            <a:r>
              <a:t>• ⚠️ Ewidencji nie da się skasować przed upływem retencji podatkowej - 5 lat od końca roku, w którym upłynął termin płatności podatku.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„Biura” - lista partnerów z ich klientami i stanem współpracy.</a:t>
            </a:r>
          </a:p>
          <a:p>
            <a:r>
              <a:t>• „Prowizje” - naliczenia 25% + VAT od odzyskanych odsetek i rekompensaty (biuro rachunkowe i partner biznesowy: ta sama stawka).</a:t>
            </a:r>
          </a:p>
          <a:p>
            <a:r>
              <a:t>• „Faktury VAT” - faktury wystawione kancelarii przez biura.</a:t>
            </a:r>
          </a:p>
          <a:p>
            <a:r>
              <a:t>• „Zaproś biuro” - wysyłka zaproszenia do rejestracji nowego partnera.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„Pulpit” i „Dziennik” - ostatnie zapisy oraz pełny dziennik (ostatnie 500 zapisów); zapisy są niezmienialne, poprawia się je wyłącznie stornem.</a:t>
            </a:r>
          </a:p>
          <a:p>
            <a:r>
              <a:t>• „Księga (ZOiS)” - zestawienie obrotów i sald oraz kartoteki kont.</a:t>
            </a:r>
          </a:p>
          <a:p>
            <a:r>
              <a:t>• „Kolejka” - dokumenty czekające na dekret: zakupy z KSeF do akceptacji, reguły dostawców oraz kolejka ręczna i błędy.</a:t>
            </a:r>
          </a:p>
          <a:p>
            <a:r>
              <a:t>• „Deklaracje” - JPK_V7M(3) i pliki roczne (JPK_KR_PD, e-SF).</a:t>
            </a:r>
          </a:p>
          <a:p>
            <a:r>
              <a:t>• „Ryczałt” - zdarzenia ryczałtu estońskiego (art. 28t).</a:t>
            </a:r>
          </a:p>
          <a:p>
            <a:r>
              <a:t>• „Kadry” - osoby, zaangażowania i wypłaty (lista płac).</a:t>
            </a:r>
          </a:p>
          <a:p>
            <a:r>
              <a:t>• „Zamknięcia” - okresy roku obrotowego i checklista zamknięcia miesiąca.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Jednostką lejka jest SPRAWA, czyli para klient–dłużnik - dokładnie tak, jak liczą „Sprawy klientów” i panel klienta.</a:t>
            </a:r>
          </a:p>
          <a:p>
            <a:r>
              <a:t>• Etap „pieniądze” liczy się z realnych rozliczeń odzysku, nie ze statusu dokumentu.</a:t>
            </a:r>
          </a:p>
          <a:p>
            <a:r>
              <a:t>• ⚠️ Liczenie wierszy wycen zamiast spraw zawyża wynik - autopilot dopisuje kolejną wycenę tej samej pary po każdym imporcie faktur.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Przychód jest KASOWY - miesiąc bierze się z daty wpływu środków, nie z daty uruchomienia parowania.</a:t>
            </a:r>
          </a:p>
          <a:p>
            <a:r>
              <a:t>• Koszty to kontrakty B2B Managerów makroregionów (z zatwierdzonych raportów) oraz opłaty §7 za wniesione pozwy.</a:t>
            </a:r>
          </a:p>
          <a:p>
            <a:r>
              <a:t>• Dodatkowo: skuteczność windykacji, średni czas od wezwania do wpłaty, otwarte należności i prognoza run-rate.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Odświeżysz wszystkie skrzynki naraz albo jedną wybraną.</a:t>
            </a:r>
          </a:p>
          <a:p>
            <a:r>
              <a:t>• Widzisz ostatnie wiadomości i błędy pobierania.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Kafle kanałów pokazują rozłączne statusy, więc ich suma to pełna liczba wysyłek.</a:t>
            </a:r>
          </a:p>
          <a:p>
            <a:r>
              <a:t>• Kartą „Push na tym urządzeniu” włączysz powiadomienia push na swoim koncie administratora.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Dane pochodzą z tych samych rozliczeń, które widzi Panel Partnera - bez stałych mnożników.</a:t>
            </a:r>
          </a:p>
          <a:p>
            <a:r>
              <a:t>• Klienci biura liczą się także wtedy, gdy trafili z zaproszenia i biuro nimi tylko zarządza.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Przeglądasz zamknięte sprawy z wynikiem i kwotą odzyskaną; stąd wystawisz zaświadczenie.</a:t>
            </a:r>
          </a:p>
          <a:p>
            <a:r>
              <a:t>• Fizyczne usunięcie dokumentów jest możliwe dopiero po wygaśnięciu okresu przechowywania.</a:t>
            </a:r>
          </a:p>
          <a:p>
            <a:r>
              <a:t>• ⚠️ Podmiot bez roszczenia NIE trafia do archiwum - znika z systemu automatycznie, więc nie szukaj go tutaj.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System sam sprawdza, czy pojawiło się nowe obwieszczenie, i podnosi alert.</a:t>
            </a:r>
          </a:p>
          <a:p>
            <a:r>
              <a:t>• Po zmianie stopy odczytujesz jej wysokość z treści aktu i zgłaszasz aktualizację okresów odsetkowych - dopóki tego nie zrobisz, wyliczenia liczą starą stopę.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Nowa umowa → zgłoszenie w 7 dni; koniec współpracy → wyrejestrowanie; wypłaty miesiąca → deklaracje do 15.</a:t>
            </a:r>
          </a:p>
          <a:p>
            <a:r>
              <a:t>• Zakładki: dziennik zdarzeń, rejestr ubezpieczonych i zakończone dokumenty.</a:t>
            </a:r>
          </a:p>
          <a:p>
            <a:r>
              <a:t>• Eskalacje przychodzą do wszystkich adminów na 3 i 1 dzień przed terminem, w dniu terminu i po nim.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Zakładka „Wpisy”: lista i edytor; „Podgląd 1:1” otwiera w nowej karcie dokładnie ten HTML, który pójdzie na produkcję.</a:t>
            </a:r>
          </a:p>
          <a:p>
            <a:r>
              <a:t>• Sygnatur nie wpisujesz z ręki - wybierasz pozycję z „Rejestru źródeł”, żeby brzmienie cytatu było identyczne w całym serwisie.</a:t>
            </a:r>
          </a:p>
          <a:p>
            <a:r>
              <a:t>• Panel po prawej to lista kontrolna: czerwone pozycje blokują publikację, bursztynowe są do rozważenia.</a:t>
            </a:r>
          </a:p>
          <a:p>
            <a:r>
              <a:t>• ⚠️ Serwis jest ROZŁĄCZNY z tą marką. Strażnik blokuje publikację wpisu zawierającego frazę z listy w zakładce „Ustawienia” - nie da się go pominąć.</a:t>
            </a:r>
          </a:p>
          <a:p>
            <a:r>
              <a:t>• Zmiana adresu opublikowanego wpisu sama zakłada przekierowanie 301.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Podzakładki „Szablony pism” i „Podstawy prawne”.</a:t>
            </a:r>
          </a:p>
          <a:p>
            <a:r>
              <a:t>• W treści używasz pól scalania w nawiasach klamrowych - lista dostępnych pól jest przy każdym szablonie.</a:t>
            </a:r>
          </a:p>
          <a:p>
            <a:r>
              <a:t>• ⚠️ Edycja zmienia wyłącznie część opisową pisma. Wykaz dokumentów i podstawa prawna są zaszyte w generatorze i nie da się ich nadpisać z panelu.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Zielony = działa, „degraded” = odpowiedział wolno, „offline” = zwrócił błąd albo nie odpowiedział wcale.</a:t>
            </a:r>
          </a:p>
          <a:p>
            <a:r>
              <a:t>• Sonda ma 30 sekund na odpowiedź; najwolniejsza (weryfikacja NIP w GUS) potrafi robić trzy zapytania po kolei.</a:t>
            </a:r>
          </a:p>
          <a:p>
            <a:r>
              <a:t>• ⚠️ Przekroczenie limitu czasu to „degraded”, NIE awaria - jeden wolny przebieg nie jest dowodem, że moduł padł.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Filtrujesz po module i okresie.</a:t>
            </a:r>
          </a:p>
          <a:p>
            <a:r>
              <a:t>• Każdy wpis pokazuje wynik sondy i czas odpowiedzi.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Zmieniasz wartość w polu i zatwierdzasz ptaszkiem; katalog pokazuje aktualnie obowiązujące ustawienia.</a:t>
            </a:r>
          </a:p>
          <a:p>
            <a:r>
              <a:t>• Przy niezapisanych zmianach odświeżenie panelu nie kasuje wpisanej wartości.</a:t>
            </a:r>
          </a:p>
          <a:p>
            <a:r>
              <a:t>• ⚠️ Puste pole nie zapisze się jako zero, a przecinek dziesiętny jest akceptowany - ale wartości spoza sensownego zakresu system przyjmie, więc sprawdzaj, co wpisujesz.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Zakładki: „Rejestr czynności”, „Procesorzy”, „Retencja”, „Eksport dla organu”.</a:t>
            </a:r>
          </a:p>
          <a:p>
            <a:r>
              <a:t>• Wykonane eksporty zostają w historii - widać, co i kiedy przekazano.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„Sprawdź podmiot (przed transakcją)” - kontrola ad hoc przed przyjęciem sprawy lub wypłatą.</a:t>
            </a:r>
          </a:p>
          <a:p>
            <a:r>
              <a:t>• „Kolejka decyzji” - trafienia wymagające oceny człowieka.</a:t>
            </a:r>
          </a:p>
          <a:p>
            <a:r>
              <a:t>• „Stan list” - data ostatniego pobrania; odświeżenie list trwa 1–3 minuty, bo pliki mają około 30 MB.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Zakładka „Role i konta” łączy zmiany uprawnień z zatwierdzeniami i odrzuceniami rejestracji.</a:t>
            </a:r>
          </a:p>
          <a:p>
            <a:r>
              <a:t>• Kafle podsumowują liczbę zdarzeń dziś i łącznie.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Filtrujesz po źródle, poziomie, treści i okresie (24 h / 7 dni / 30 dni).</a:t>
            </a:r>
          </a:p>
          <a:p>
            <a:r>
              <a:t>• Powtarzające się błędy są zgrupowane: widzisz liczbę wystąpień i ostatnie z nich.</a:t>
            </a:r>
          </a:p>
          <a:p>
            <a:r>
              <a:t>• Nowy błąd pojawia się na górze listy natychmiast, bez odświeżania.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„Włącz uwierzytelnianie dwuskładnikowe” pokazuje kod QR - skanujesz go aplikacją (Google Authenticator, Authy) i potwierdzasz sześciocyfrowym kodem.</a:t>
            </a:r>
          </a:p>
          <a:p>
            <a:r>
              <a:t>• Aktywny czynnik widnieje z odznaką i można go wyłączyć.</a:t>
            </a:r>
          </a:p>
          <a:p>
            <a:r>
              <a:t>• ⚠️ Konto administracji widzi dane finansowe wszystkich klientów i dłużników - 2FA nie jest tu opcją do rozważenia.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9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0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2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3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4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5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6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7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8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9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0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1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2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3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4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5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78892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D4AF37"/>
                </a:solidFill>
                <a:latin typeface="Calibri"/>
              </a:rPr>
              <a:t>PROMETHEUS LEGAL OFFICE · INSTRUKCJA OBSŁUGI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E8EEF7"/>
                </a:solidFill>
                <a:latin typeface="Calibri"/>
              </a:rPr>
              <a:t>Panel administracji kancelarii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08960"/>
            <a:ext cx="103327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9FB1C9"/>
                </a:solidFill>
                <a:latin typeface="Calibri"/>
              </a:rPr>
              <a:t>Panel administracji to centrum sterowania całą kancelarią: od wpłynięcia konta klienta, przez import faktur i wyciągów, wycenę i umowę windykacji, wezwania do dłużnika, pozew i egzekucję, aż po wypłatę środków i archiwum. Lewe menu grupuje moduły zgodnie z przebiegiem pracy - Realizacja sprawy, Decyzje, Windykacja dłużnika, Pozyskiwanie, Współpracownicy, Biura rachunkowe, Księgowość, System oraz Pomoc - a odznaki przy pozycjach mówią, ile spraw czeka na reakcję. Poniżej każdy moduł po kolei: do czego służy, co się w nim robi i czego pilnować. Zrzuty pochodzą ze środowiska testowego z danymi demonstracyjnymi - nazwy firm, kwoty i numery nie są danymi realnych klientów.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60350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D4AF37"/>
                </a:solidFill>
                <a:latin typeface="Calibri"/>
              </a:rPr>
              <a:t>56 funkcji · krok po kroku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Logowanie do panelu administracji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Zaloguj się kontem administracji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Zaloguj się kontem administracyjnym - system rozpozna rolę i przeniesie Cię do panelu administracji (/admin).</a:t>
            </a:r>
          </a:p>
        </p:txBody>
      </p:sp>
      <p:pic>
        <p:nvPicPr>
          <p:cNvPr id="11" name="Picture 10" descr="000-logowan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Dashboard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Ekran otwarcia panelu: kafle KPI, wykresy i lista ostatnich spraw. Wszystko liczy JEDEN widok bazy (get_admin_dashboard_kpis) - panel niczego nie dolicza po swojej stronie.</a:t>
            </a:r>
          </a:p>
        </p:txBody>
      </p:sp>
      <p:pic>
        <p:nvPicPr>
          <p:cNvPr id="11" name="Picture 10" descr="010-dash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Pipeline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Żywy dziennik automatu: import faktur → weryfikacja dłużnika → grupowanie autopilota → wycena → wysyłka umowy. Tu sprawdzasz, czy automat pracuje i gdzie się zaciął.</a:t>
            </a:r>
          </a:p>
        </p:txBody>
      </p:sp>
      <p:pic>
        <p:nvPicPr>
          <p:cNvPr id="11" name="Picture 10" descr="020-pipe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Zgłoszenia ze strony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Zgłoszenia z publicznego kreatora wyceny na stronie głównej. Kreator jest otwarty dla niezalogowanych, więc do panelu trafia samo zgłoszenie z listą faktur - sprawę zakłada człowiek.</a:t>
            </a:r>
          </a:p>
        </p:txBody>
      </p:sp>
      <p:pic>
        <p:nvPicPr>
          <p:cNvPr id="11" name="Picture 10" descr="030-zglosze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Konta do weryfikacji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Kolejka akceptacji nowych rejestracji - klientów, biur rachunkowych, pełnomocników i klientów strategicznych. Nowe konto startuje jako oczekujące i logowanie je blokuje.</a:t>
            </a:r>
          </a:p>
        </p:txBody>
      </p:sp>
      <p:pic>
        <p:nvPicPr>
          <p:cNvPr id="11" name="Picture 10" descr="040-account-verific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Sprawy klientów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6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Serce panelu: jedna karta = jeden klient (wierzyciel), a w środku jego dłużnicy z liczbą faktur, kwotą roszczenia i stanem umowy windykacji.</a:t>
            </a:r>
          </a:p>
        </p:txBody>
      </p:sp>
      <p:pic>
        <p:nvPicPr>
          <p:cNvPr id="11" name="Picture 10" descr="050-client-cas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Sprawy 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7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Klienci z wersji krajowych UE (/de, /fr, /be/fr …) w jednym miejscu. Kraj sprawy = kraj klienta (wierzyciela) — według jego prawa liczą się odsetki, wybiera sąd i język dokumentów.</a:t>
            </a:r>
          </a:p>
        </p:txBody>
      </p:sp>
      <p:pic>
        <p:nvPicPr>
          <p:cNvPr id="11" name="Picture 10" descr="055-sprawy-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Ustawienia rynków 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8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Ustawienia każdego kraju UE osobno (przełącznik „Rynek” zawęża listę do jednego kraju).</a:t>
            </a:r>
          </a:p>
        </p:txBody>
      </p:sp>
      <p:pic>
        <p:nvPicPr>
          <p:cNvPr id="11" name="Picture 10" descr="056-rynki-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Lista Dłużników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9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Rejestr wszystkich dłużników z kwotą sprawy. Wartość przedmiotu sporu to kapitał niezapłaconych faktur, odsetki i rekompensata pomniejszone o wpłaty, a po wniesieniu pozwu zostaje zamrożona.</a:t>
            </a:r>
          </a:p>
        </p:txBody>
      </p:sp>
      <p:pic>
        <p:nvPicPr>
          <p:cNvPr id="11" name="Picture 10" descr="060-debt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Faktury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10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Rejestr faktur budujących roszczenia („Roszczenia do windykacji”) - wszystkich klientów, z możliwością zawężenia do jednego biura rachunkowego.</a:t>
            </a:r>
          </a:p>
        </p:txBody>
      </p:sp>
      <p:pic>
        <p:nvPicPr>
          <p:cNvPr id="11" name="Picture 10" descr="070-invoi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Wyciągi bankowe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11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Wyciągi klientów miesiąc po miesiącu wraz z detektorem luk: pokazuje, za które miesiące wyciągu brakuje, a wpłaty od dłużników były.</a:t>
            </a:r>
          </a:p>
        </p:txBody>
      </p:sp>
      <p:pic>
        <p:nvPicPr>
          <p:cNvPr id="11" name="Picture 10" descr="080-bank-statemen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Bezpieczeństwo parowania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12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Trzy niezależne warstwy pilnujące, żeby do klienta nie poszła wycena policzona z niespójnych danych.</a:t>
            </a:r>
          </a:p>
        </p:txBody>
      </p:sp>
      <p:pic>
        <p:nvPicPr>
          <p:cNvPr id="11" name="Picture 10" descr="090-bezpieczenstwo-parowa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Import wyciągów mBank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13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Ręczny import dobowych wyciągów rachunku inkaso (MT940 lub PDF z bankowości). Stąd biorą się wpłaty dłużników na rachunek kancelarii.</a:t>
            </a:r>
          </a:p>
        </p:txBody>
      </p:sp>
      <p:pic>
        <p:nvPicPr>
          <p:cNvPr id="11" name="Picture 10" descr="100-wyciagi-pk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Dokumenty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14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Archiwum dokumentów wychodzących: umowy i wezwania w jednym miejscu, z podglądem treści realnie wysłanego pisma.</a:t>
            </a:r>
          </a:p>
        </p:txBody>
      </p:sp>
      <p:pic>
        <p:nvPicPr>
          <p:cNvPr id="11" name="Picture 10" descr="110-documen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Rozliczenia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15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Pieniądze wychodzące: cztery dawne zakładki w jednym module.</a:t>
            </a:r>
          </a:p>
        </p:txBody>
      </p:sp>
      <p:pic>
        <p:nvPicPr>
          <p:cNvPr id="11" name="Picture 10" descr="120-rozlicze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Eksport księgowy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16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Paczka dla księgowości: podpisane umowy windykacji, naliczone prowizje biur i miesięczne zestawienia PDF. Moduł niczego nie zmienia w bazie.</a:t>
            </a:r>
          </a:p>
        </p:txBody>
      </p:sp>
      <p:pic>
        <p:nvPicPr>
          <p:cNvPr id="11" name="Picture 10" descr="130-ksiegowosc-exp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Centrum decyzji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17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Zbiorczy feed spraw wymagających reakcji - zamiast obchodzenia kilkunastu zakładek. Odświeża się na żywo.</a:t>
            </a:r>
          </a:p>
        </p:txBody>
      </p:sp>
      <p:pic>
        <p:nvPicPr>
          <p:cNvPr id="11" name="Picture 10" descr="140-centrum-decyzj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Wezwania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18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Sterownia eskalacji. Ścieżka jest stała: podpis umowy przez klienta → miękkie wezwanie (e-mail i SMS równolegle, 3 dni) → po 3 dniach bez wpłaty giełda długów i ostateczne przedsądowe wezwanie (kolejne 3 dni) → skierowanie sprawy do sądu.</a:t>
            </a:r>
          </a:p>
        </p:txBody>
      </p:sp>
      <p:pic>
        <p:nvPicPr>
          <p:cNvPr id="11" name="Picture 10" descr="150-dema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Propozycje rat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19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Całe życie planu ratalnego w jednym miejscu: wniosek dłużnika, decyzja kancelarii, harmonogram i jego realizacja.</a:t>
            </a:r>
          </a:p>
        </p:txBody>
      </p:sp>
      <p:pic>
        <p:nvPicPr>
          <p:cNvPr id="11" name="Picture 10" descr="160-payment-proposa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Wiadomości dłużników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20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Czat z dłużnikami prowadzony w portalu dłużnika - po stronie kancelarii.</a:t>
            </a:r>
          </a:p>
        </p:txBody>
      </p:sp>
      <p:pic>
        <p:nvPicPr>
          <p:cNvPr id="11" name="Picture 10" descr="170-wiadomosci-dluznik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Giełda długów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21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Publikacja wierzytelności na giełdzie długów - element nacisku po bezskutecznym pierwszym wezwaniu.</a:t>
            </a:r>
          </a:p>
        </p:txBody>
      </p:sp>
      <p:pic>
        <p:nvPicPr>
          <p:cNvPr id="11" name="Picture 10" descr="180-giel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Pozwy sądowe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22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Rejestr całego toru sądowego. Jedyną drogą sądową jest pozew o zapłatę w postępowaniu upominawczym (art. 480¹ i n. KPC) przed sądem właściwym dla dłużnika; po sprzeciwie sprawa toczy się dalej przed tym samym sądem.</a:t>
            </a:r>
          </a:p>
        </p:txBody>
      </p:sp>
      <p:pic>
        <p:nvPicPr>
          <p:cNvPr id="11" name="Picture 10" descr="190-pozwy-sadow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Zlecenia bez pozwu - generowanie pisma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23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Czerwona karta „Zlecenia bez pozwu” zbiera sprawy po wysłanym ostatecznym wezwaniu do zapłaty, dla których nie ma jeszcze pozwu - z nazwą dłużnika, NIP-em, wierzycielem i datą wezwania.</a:t>
            </a:r>
          </a:p>
        </p:txBody>
      </p:sp>
      <p:pic>
        <p:nvPicPr>
          <p:cNvPr id="11" name="Picture 10" descr="192-zlece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Tabela rejestru - kwoty, status, walidacja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24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Rejestr pozwów pokazuje dla każdej sprawy pozwanego (z NIP-em, liczbą faktur i dniami zwłoki), sąd właściwy, odsetki, rekompensatę, WPS oraz opłatę sądową i koszty zastępstwa.</a:t>
            </a:r>
          </a:p>
        </p:txBody>
      </p:sp>
      <p:pic>
        <p:nvPicPr>
          <p:cNvPr id="11" name="Picture 10" descr="194-rejest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Czynności przy pozwie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25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Czynności w wierszu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Ikony na końcu wiersza obsługują cykl życia pozwu.</a:t>
            </a:r>
          </a:p>
        </p:txBody>
      </p:sp>
      <p:pic>
        <p:nvPicPr>
          <p:cNvPr id="11" name="Picture 10" descr="196-czynnos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Status działalności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26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Sprawdzenie, czy dłużnik nadal prowadzi działalność. Wykreślenie JDG z CEIDG nie umarza długu - zobowiązanie obciąża dalej tę samą osobę fizyczną.</a:t>
            </a:r>
          </a:p>
        </p:txBody>
      </p:sp>
      <p:pic>
        <p:nvPicPr>
          <p:cNvPr id="11" name="Picture 10" descr="206-status-dzialalnos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PESEL i adres zamieszkania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27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Ustalanie adresu zamieszkania dłużników, którzy ZAMKNĘLI działalność. Dłużnik prowadzący firmę ma czynny adres do doręczeń w CEIDG i tu się nie pojawia.</a:t>
            </a:r>
          </a:p>
        </p:txBody>
      </p:sp>
      <p:pic>
        <p:nvPicPr>
          <p:cNvPr id="11" name="Picture 10" descr="216-wniosek-pes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Egzekucja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28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Prowadzenie sprawy po nakazie: prawomocność, klauzula, komornik, wpłaty egzekucyjne.</a:t>
            </a:r>
          </a:p>
        </p:txBody>
      </p:sp>
      <p:pic>
        <p:nvPicPr>
          <p:cNvPr id="11" name="Picture 10" descr="226-egzekucj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Przedawnienia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29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Terminarz biegu przedawnienia roszczeń: 3 lata od terminu płatności (art. 118 KC), 6 lat dla roszczenia stwierdzonego tytułem (art. 125 KC).</a:t>
            </a:r>
          </a:p>
        </p:txBody>
      </p:sp>
      <p:pic>
        <p:nvPicPr>
          <p:cNvPr id="11" name="Picture 10" descr="236-przedawnie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e-Doręczenia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30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Skrzynka doręczeń elektronicznych kancelarii: korespondencja odebrana i wysłana.</a:t>
            </a:r>
          </a:p>
        </p:txBody>
      </p:sp>
      <p:pic>
        <p:nvPicPr>
          <p:cNvPr id="11" name="Picture 10" descr="246-e-dorecze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Silnik pozyskiwania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31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Kampanie wieloetapowe do potencjalnych klientów, wysyłane krok po kroku przez cron co 15 minut.</a:t>
            </a:r>
          </a:p>
        </p:txBody>
      </p:sp>
      <p:pic>
        <p:nvPicPr>
          <p:cNvPr id="11" name="Picture 10" descr="256-pozyskiwan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Managerowie makroregionów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32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Wszystko o zespole terenowym w sześciu zakładkach: Przegląd, Konta i wynagrodzenia, Wydajność, Rozmowy, Rejony, Wnioski o zmianę danych.</a:t>
            </a:r>
          </a:p>
        </p:txBody>
      </p:sp>
      <p:pic>
        <p:nvPicPr>
          <p:cNvPr id="11" name="Picture 10" descr="266-przedstawicie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Pełnomocnicy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33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Onboarding i nadzór nad radcami prawnymi i adwokatami prowadzącymi sprawy sądowe kancelarii.</a:t>
            </a:r>
          </a:p>
        </p:txBody>
      </p:sp>
      <p:pic>
        <p:nvPicPr>
          <p:cNvPr id="11" name="Picture 10" descr="276-pelnomocnic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Dziennik zespołu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34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Przeszukiwalny strumień działań wszystkich Managerów makroregionów plus tygodniowe raporty wydajności.</a:t>
            </a:r>
          </a:p>
        </p:txBody>
      </p:sp>
      <p:pic>
        <p:nvPicPr>
          <p:cNvPr id="11" name="Picture 10" descr="286-dziennik-zespol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Komunikator zespołu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35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Ten sam komunikator, którego używa zespół w terenie, ale z uprawnieniami administracji.</a:t>
            </a:r>
          </a:p>
        </p:txBody>
      </p:sp>
      <p:pic>
        <p:nvPicPr>
          <p:cNvPr id="11" name="Picture 10" descr="296-komunika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Flota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36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Pojazdy powierzone Managerom makroregionów (§ 2 umowy B2B) i miesięczna ewidencja przebiegu - osiem zakładek.</a:t>
            </a:r>
          </a:p>
        </p:txBody>
      </p:sp>
      <p:pic>
        <p:nvPicPr>
          <p:cNvPr id="11" name="Picture 10" descr="298-flo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Biura rachunkowe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37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Cały kanał partnerski w czterech zakładkach.</a:t>
            </a:r>
          </a:p>
        </p:txBody>
      </p:sp>
      <p:pic>
        <p:nvPicPr>
          <p:cNvPr id="11" name="Picture 10" descr="306-biura-rachunkow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Księgowość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38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Księga PLO - własne księgi rachunkowe kancelarii, osiem zakładek zamiast integracji z zewnętrznym programem.</a:t>
            </a:r>
          </a:p>
        </p:txBody>
      </p:sp>
      <p:pic>
        <p:nvPicPr>
          <p:cNvPr id="11" name="Picture 10" descr="316-ksiegowos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Metryki / Lejek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39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Lejek startupu liczony wprost z bazy: zgłoszone sprawy → podpisane umowy → sprawy z odzyskiem → konwersja.</a:t>
            </a:r>
          </a:p>
        </p:txBody>
      </p:sp>
      <p:pic>
        <p:nvPicPr>
          <p:cNvPr id="11" name="Picture 10" descr="326-metry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BI / Prognozy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40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Analityka finansowa: przychód, koszty, skuteczność windykacji i prognoza na miesiąc.</a:t>
            </a:r>
          </a:p>
        </p:txBody>
      </p:sp>
      <p:pic>
        <p:nvPicPr>
          <p:cNvPr id="11" name="Picture 10" descr="336-b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Monitor skrzynek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41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Podgląd firmowych skrzynek e-mail obsługiwanych przez system - czy poczta przychodzi i jest przetwarzana.</a:t>
            </a:r>
          </a:p>
        </p:txBody>
      </p:sp>
      <p:pic>
        <p:nvPicPr>
          <p:cNvPr id="11" name="Picture 10" descr="346-email-moni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Centrum powiadomień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42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Stan kanałów powiadomień: e-mail, SMS i push - ile wysłano, ile się nie udało.</a:t>
            </a:r>
          </a:p>
        </p:txBody>
      </p:sp>
      <p:pic>
        <p:nvPicPr>
          <p:cNvPr id="11" name="Picture 10" descr="356-powiadomie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Ranking Partnerów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43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Zestawienie biur i partnerów według realnie rozliczonych odzysków oraz wykres prowizji względem wypłat klientom.</a:t>
            </a:r>
          </a:p>
        </p:txBody>
      </p:sp>
      <p:pic>
        <p:nvPicPr>
          <p:cNvPr id="11" name="Picture 10" descr="366-rank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Archiwum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44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Sprawy domknięte. Wpis powstaje automatycznie przy zakończeniu sprawy i zawiera metadane, migawkę zawartości akt oraz datę wygaśnięcia (10 lat).</a:t>
            </a:r>
          </a:p>
        </p:txBody>
      </p:sp>
      <p:pic>
        <p:nvPicPr>
          <p:cNvPr id="11" name="Picture 10" descr="376-archi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Stopa odsetek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45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Monitor stopy odsetek ustawowych za opóźnienie w transakcjach handlowych - obwieszczeń publikowanych w Monitorze Polskim.</a:t>
            </a:r>
          </a:p>
        </p:txBody>
      </p:sp>
      <p:pic>
        <p:nvPicPr>
          <p:cNvPr id="11" name="Picture 10" descr="386-stopa-odset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46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Zgłoszenia (ZUA/ZZA/ZWUA) i deklaracje (DRA/RCA) współpracowników. Silnik sam wykrywa zdarzenia i pilnuje terminów.</a:t>
            </a:r>
          </a:p>
        </p:txBody>
      </p:sp>
      <p:pic>
        <p:nvPicPr>
          <p:cNvPr id="11" name="Picture 10" descr="396-zu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Blog prawniczy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47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Zaplecze redakcyjne serwisu o rekompensacie z art. 10 - wpisy, kategorie, rejestr źródeł, publikacje i przekierowania.</a:t>
            </a:r>
          </a:p>
        </p:txBody>
      </p:sp>
      <p:pic>
        <p:nvPicPr>
          <p:cNvPr id="11" name="Picture 10" descr="403-blo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Szablony pism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48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Treści pism i podstawy prawne używane przez generatory dokumentów.</a:t>
            </a:r>
          </a:p>
        </p:txBody>
      </p:sp>
      <p:pic>
        <p:nvPicPr>
          <p:cNvPr id="11" name="Picture 10" descr="406-szablon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System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49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Sondy sprawdzające, czy poszczególne moduły i integracje odpowiadają.</a:t>
            </a:r>
          </a:p>
        </p:txBody>
      </p:sp>
      <p:pic>
        <p:nvPicPr>
          <p:cNvPr id="11" name="Picture 10" descr="416-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Historia Alertów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50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Log wszystkich sprawdzeń kondycji systemu - do czego wracasz, gdy chcesz sprawdzić, kiedy coś przestało działać.</a:t>
            </a:r>
          </a:p>
        </p:txBody>
      </p:sp>
      <p:pic>
        <p:nvPicPr>
          <p:cNvPr id="11" name="Picture 10" descr="426-health-aler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51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Reguły / parametry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51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Parametry sterujące automatami (progi, terminy, limity) - zmieniane bez wdrożenia kodu.</a:t>
            </a:r>
          </a:p>
        </p:txBody>
      </p:sp>
      <p:pic>
        <p:nvPicPr>
          <p:cNvPr id="11" name="Picture 10" descr="436-regu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RODO / cykl danych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52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Dokumentacja zgodności: rejestr czynności przetwarzania, procesorzy, polityki retencji i eksport dla organu.</a:t>
            </a:r>
          </a:p>
        </p:txBody>
      </p:sp>
      <p:pic>
        <p:nvPicPr>
          <p:cNvPr id="11" name="Picture 10" descr="446-rod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AML / Sankcje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53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Sprawdzanie podmiotów wobec list sankcyjnych Unii Europejskiej i OFAC.</a:t>
            </a:r>
          </a:p>
        </p:txBody>
      </p:sp>
      <p:pic>
        <p:nvPicPr>
          <p:cNvPr id="11" name="Picture 10" descr="456-am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54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Logi Audytowe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54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Kto co zrobił: decyzje administracji, zmiany ról i flag oraz zmiany statusu kont.</a:t>
            </a:r>
          </a:p>
        </p:txBody>
      </p:sp>
      <p:pic>
        <p:nvPicPr>
          <p:cNvPr id="11" name="Picture 10" descr="466-aud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55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Logi Błędów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55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Błędy z frontendu, funkcji serwerowych i cronów - z filtrami i grupowaniem powtórzeń.</a:t>
            </a:r>
          </a:p>
        </p:txBody>
      </p:sp>
      <p:pic>
        <p:nvPicPr>
          <p:cNvPr id="11" name="Picture 10" descr="476-bled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Bezpieczeństwo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56 / 56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Dwuskładnikowe uwierzytelnianie konta administratora (TOTP).</a:t>
            </a:r>
          </a:p>
        </p:txBody>
      </p:sp>
      <p:pic>
        <p:nvPicPr>
          <p:cNvPr id="11" name="Picture 10" descr="486-bezpieczenstw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